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5" r:id="rId8"/>
    <p:sldId id="262" r:id="rId9"/>
    <p:sldId id="263" r:id="rId10"/>
    <p:sldId id="266" r:id="rId11"/>
  </p:sldIdLst>
  <p:sldSz cx="12192000" cy="6858000"/>
  <p:notesSz cx="7010400" cy="9296400"/>
  <p:embeddedFontLst>
    <p:embeddedFont>
      <p:font typeface="Century Gothic" panose="020B0502020202020204" pitchFamily="34" charset="0"/>
      <p:regular r:id="rId13"/>
      <p:bold r:id="rId14"/>
      <p:italic r:id="rId15"/>
      <p:boldItalic r:id="rId16"/>
    </p:embeddedFont>
    <p:embeddedFont>
      <p:font typeface="Libre Franklin Medium" pitchFamily="2"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15:clr>
            <a:srgbClr val="9AA0A6"/>
          </p15:clr>
        </p15:guide>
        <p15:guide id="2" pos="7673">
          <p15:clr>
            <a:srgbClr val="9AA0A6"/>
          </p15:clr>
        </p15:guide>
        <p15:guide id="3" orient="horz" pos="3634">
          <p15:clr>
            <a:srgbClr val="9AA0A6"/>
          </p15:clr>
        </p15:guide>
        <p15:guide id="4" pos="756">
          <p15:clr>
            <a:srgbClr val="9AA0A6"/>
          </p15:clr>
        </p15:guide>
        <p15:guide id="5" orient="horz" pos="935">
          <p15:clr>
            <a:srgbClr val="9AA0A6"/>
          </p15:clr>
        </p15:guide>
        <p15:guide id="6" orient="horz" pos="1366">
          <p15:clr>
            <a:srgbClr val="9AA0A6"/>
          </p15:clr>
        </p15:guide>
        <p15:guide id="7" pos="4044">
          <p15:clr>
            <a:srgbClr val="9AA0A6"/>
          </p15:clr>
        </p15:guide>
        <p15:guide id="8" pos="7378">
          <p15:clr>
            <a:srgbClr val="9AA0A6"/>
          </p15:clr>
        </p15:guide>
        <p15:guide id="9" pos="5314">
          <p15:clr>
            <a:srgbClr val="9AA0A6"/>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7ma++nydwwaGj9WojhvqXFPiV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536DA3-2205-40EC-BB1E-FEA6A23E0B00}">
  <a:tblStyle styleId="{CF536DA3-2205-40EC-BB1E-FEA6A23E0B0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232" y="264"/>
      </p:cViewPr>
      <p:guideLst>
        <p:guide/>
        <p:guide pos="7673"/>
        <p:guide orient="horz" pos="3634"/>
        <p:guide pos="756"/>
        <p:guide orient="horz" pos="935"/>
        <p:guide orient="horz" pos="1366"/>
        <p:guide pos="4044"/>
        <p:guide pos="7378"/>
        <p:guide pos="53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ES"/>
              <a:t>¿Cuáles son las medidas específicas que ponen el foco en aumentar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t>Generar ccondiciones básicas para las personas y las inversiones (</a:t>
            </a:r>
            <a:r>
              <a:rPr lang="es-ES">
                <a:solidFill>
                  <a:srgbClr val="595959"/>
                </a:solidFill>
              </a:rPr>
              <a:t>Pago y puesta al día de todos los compromisos públicos y de empresas públicas atrasados)</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Estabilidad Regulatoria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Modernización del Estado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Certeza jurídica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Incentivos Tributarios a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Mejorar sistema de contratación pública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Propender a la planificación de infraestructura pública de largo plazo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Y, finalmente, actualizar nuestra planificación urbana, actualmente obsoleta y sin una visión sostenible de nuestras ciudades.</a:t>
            </a:r>
            <a:endParaRPr/>
          </a:p>
          <a:p>
            <a:pPr marL="228600" marR="0" lvl="0" indent="-158750" algn="l" rtl="0">
              <a:lnSpc>
                <a:spcPct val="100000"/>
              </a:lnSpc>
              <a:spcBef>
                <a:spcPts val="0"/>
              </a:spcBef>
              <a:spcAft>
                <a:spcPts val="0"/>
              </a:spcAft>
              <a:buClr>
                <a:srgbClr val="000000"/>
              </a:buClr>
              <a:buSzPts val="1100"/>
              <a:buFont typeface="Arial"/>
              <a:buNone/>
            </a:pPr>
            <a:endParaRPr>
              <a:solidFill>
                <a:srgbClr val="595959"/>
              </a:solidFill>
            </a:endParaRPr>
          </a:p>
          <a:p>
            <a:pPr marL="228600" marR="0" lvl="0" indent="-15875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81" name="Google Shape;81;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6AB14ADF-13D5-B0F0-8DB8-25F01DE43C2A}"/>
            </a:ext>
          </a:extLst>
        </p:cNvPr>
        <p:cNvGrpSpPr/>
        <p:nvPr/>
      </p:nvGrpSpPr>
      <p:grpSpPr>
        <a:xfrm>
          <a:off x="0" y="0"/>
          <a:ext cx="0" cy="0"/>
          <a:chOff x="0" y="0"/>
          <a:chExt cx="0" cy="0"/>
        </a:xfrm>
      </p:grpSpPr>
      <p:sp>
        <p:nvSpPr>
          <p:cNvPr id="80" name="Google Shape;80;p1:notes">
            <a:extLst>
              <a:ext uri="{FF2B5EF4-FFF2-40B4-BE49-F238E27FC236}">
                <a16:creationId xmlns:a16="http://schemas.microsoft.com/office/drawing/2014/main" id="{88C4E0B6-36C8-484D-C9F2-D293876CD4F6}"/>
              </a:ext>
            </a:extLst>
          </p:cNvPr>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ES"/>
              <a:t>¿Cuáles son las medidas específicas que ponen el foco en aumentar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t>Generar ccondiciones básicas para las personas y las inversiones (</a:t>
            </a:r>
            <a:r>
              <a:rPr lang="es-ES">
                <a:solidFill>
                  <a:srgbClr val="595959"/>
                </a:solidFill>
              </a:rPr>
              <a:t>Pago y puesta al día de todos los compromisos públicos y de empresas públicas atrasados)</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Estabilidad Regulatoria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Modernización del Estado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Certeza jurídica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Incentivos Tributarios a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Mejorar sistema de contratación pública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Propender a la planificación de infraestructura pública de largo plazo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Y, finalmente, actualizar nuestra planificación urbana, actualmente obsoleta y sin una visión sostenible de nuestras ciudades.</a:t>
            </a:r>
            <a:endParaRPr/>
          </a:p>
          <a:p>
            <a:pPr marL="228600" marR="0" lvl="0" indent="-158750" algn="l" rtl="0">
              <a:lnSpc>
                <a:spcPct val="100000"/>
              </a:lnSpc>
              <a:spcBef>
                <a:spcPts val="0"/>
              </a:spcBef>
              <a:spcAft>
                <a:spcPts val="0"/>
              </a:spcAft>
              <a:buClr>
                <a:srgbClr val="000000"/>
              </a:buClr>
              <a:buSzPts val="1100"/>
              <a:buFont typeface="Arial"/>
              <a:buNone/>
            </a:pPr>
            <a:endParaRPr>
              <a:solidFill>
                <a:srgbClr val="595959"/>
              </a:solidFill>
            </a:endParaRPr>
          </a:p>
          <a:p>
            <a:pPr marL="228600" marR="0" lvl="0" indent="-15875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81" name="Google Shape;81;p1:notes">
            <a:extLst>
              <a:ext uri="{FF2B5EF4-FFF2-40B4-BE49-F238E27FC236}">
                <a16:creationId xmlns:a16="http://schemas.microsoft.com/office/drawing/2014/main" id="{A1D8B475-1612-2BEA-E5E1-06F1F0DCD0F1}"/>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627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89" name="Google Shape;89;p3: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d826457164_1_3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1d826457164_1_373: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6" name="Google Shape;96;g1d826457164_1_373: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701040" y="4415790"/>
            <a:ext cx="5608200" cy="41835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100"/>
              <a:buNone/>
            </a:pPr>
            <a:r>
              <a:rPr lang="es-ES"/>
              <a:t>¿Cuáles son las medidas específicas que ponen el foco en aumentar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t>Generar ccondiciones básicas para las personas y las inversiones (</a:t>
            </a:r>
            <a:r>
              <a:rPr lang="es-ES">
                <a:solidFill>
                  <a:srgbClr val="595959"/>
                </a:solidFill>
              </a:rPr>
              <a:t>Pago y puesta al día de todos los compromisos públicos y de empresas públicas atrasados)</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Estabilidad Regulatoria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Modernización del Estado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Certeza jurídica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Incentivos Tributarios a la inversión</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Mejorar sistema de contratación pública</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Propender a la planificación de infraestructura pública de largo plazo</a:t>
            </a:r>
            <a:endParaRPr/>
          </a:p>
          <a:p>
            <a:pPr marL="228600" marR="0" lvl="0" indent="-228600" algn="l" rtl="0">
              <a:lnSpc>
                <a:spcPct val="100000"/>
              </a:lnSpc>
              <a:spcBef>
                <a:spcPts val="0"/>
              </a:spcBef>
              <a:spcAft>
                <a:spcPts val="0"/>
              </a:spcAft>
              <a:buClr>
                <a:srgbClr val="000000"/>
              </a:buClr>
              <a:buSzPts val="1100"/>
              <a:buFont typeface="Arial"/>
              <a:buAutoNum type="arabicPeriod"/>
            </a:pPr>
            <a:r>
              <a:rPr lang="es-ES">
                <a:solidFill>
                  <a:srgbClr val="595959"/>
                </a:solidFill>
              </a:rPr>
              <a:t>Y, finalmente, actualizar nuestra planificación urbana, actualmente obsoleta y sin una visión sostenible de nuestras ciudades.</a:t>
            </a:r>
            <a:endParaRPr/>
          </a:p>
          <a:p>
            <a:pPr marL="228600" marR="0" lvl="0" indent="-158750" algn="l" rtl="0">
              <a:lnSpc>
                <a:spcPct val="100000"/>
              </a:lnSpc>
              <a:spcBef>
                <a:spcPts val="0"/>
              </a:spcBef>
              <a:spcAft>
                <a:spcPts val="0"/>
              </a:spcAft>
              <a:buClr>
                <a:srgbClr val="000000"/>
              </a:buClr>
              <a:buSzPts val="1100"/>
              <a:buFont typeface="Arial"/>
              <a:buNone/>
            </a:pPr>
            <a:endParaRPr>
              <a:solidFill>
                <a:srgbClr val="595959"/>
              </a:solidFill>
            </a:endParaRPr>
          </a:p>
          <a:p>
            <a:pPr marL="228600" marR="0" lvl="0" indent="-158750" algn="l" rtl="0">
              <a:lnSpc>
                <a:spcPct val="100000"/>
              </a:lnSpc>
              <a:spcBef>
                <a:spcPts val="0"/>
              </a:spcBef>
              <a:spcAft>
                <a:spcPts val="0"/>
              </a:spcAft>
              <a:buClr>
                <a:srgbClr val="000000"/>
              </a:buClr>
              <a:buSzPts val="1100"/>
              <a:buFont typeface="Arial"/>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04" name="Google Shape;104;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6: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12" name="Google Shape;112;p6: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22" name="Google Shape;122;p9: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965EBB5C-B61F-1C3D-0271-6748589792A1}"/>
            </a:ext>
          </a:extLst>
        </p:cNvPr>
        <p:cNvGrpSpPr/>
        <p:nvPr/>
      </p:nvGrpSpPr>
      <p:grpSpPr>
        <a:xfrm>
          <a:off x="0" y="0"/>
          <a:ext cx="0" cy="0"/>
          <a:chOff x="0" y="0"/>
          <a:chExt cx="0" cy="0"/>
        </a:xfrm>
      </p:grpSpPr>
      <p:sp>
        <p:nvSpPr>
          <p:cNvPr id="120" name="Google Shape;120;p9:notes">
            <a:extLst>
              <a:ext uri="{FF2B5EF4-FFF2-40B4-BE49-F238E27FC236}">
                <a16:creationId xmlns:a16="http://schemas.microsoft.com/office/drawing/2014/main" id="{D94A173D-B79B-9855-991D-17BA369ABBF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9:notes">
            <a:extLst>
              <a:ext uri="{FF2B5EF4-FFF2-40B4-BE49-F238E27FC236}">
                <a16:creationId xmlns:a16="http://schemas.microsoft.com/office/drawing/2014/main" id="{D7596E94-F405-7B02-0950-94CF6DB073D6}"/>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22" name="Google Shape;122;p9:notes">
            <a:extLst>
              <a:ext uri="{FF2B5EF4-FFF2-40B4-BE49-F238E27FC236}">
                <a16:creationId xmlns:a16="http://schemas.microsoft.com/office/drawing/2014/main" id="{85BA1A63-547A-9C4D-C9A7-FD1B35625DB6}"/>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6979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32" name="Google Shape;132;p10: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11:notes"/>
          <p:cNvSpPr txBox="1">
            <a:spLocks noGrp="1"/>
          </p:cNvSpPr>
          <p:nvPr>
            <p:ph type="body" idx="1"/>
          </p:nvPr>
        </p:nvSpPr>
        <p:spPr>
          <a:xfrm>
            <a:off x="701040" y="4473892"/>
            <a:ext cx="5608200" cy="36606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11:notes"/>
          <p:cNvSpPr txBox="1">
            <a:spLocks noGrp="1"/>
          </p:cNvSpPr>
          <p:nvPr>
            <p:ph type="sldNum" idx="12"/>
          </p:nvPr>
        </p:nvSpPr>
        <p:spPr>
          <a:xfrm>
            <a:off x="3970938" y="8829967"/>
            <a:ext cx="3037800" cy="4665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9"/>
        <p:cNvGrpSpPr/>
        <p:nvPr/>
      </p:nvGrpSpPr>
      <p:grpSpPr>
        <a:xfrm>
          <a:off x="0" y="0"/>
          <a:ext cx="0" cy="0"/>
          <a:chOff x="0" y="0"/>
          <a:chExt cx="0" cy="0"/>
        </a:xfrm>
      </p:grpSpPr>
      <p:sp>
        <p:nvSpPr>
          <p:cNvPr id="70" name="Google Shape;70;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sp>
        <p:nvSpPr>
          <p:cNvPr id="76" name="Google Shape;76;g140d4a2e383_3_239"/>
          <p:cNvSpPr txBox="1">
            <a:spLocks noGrp="1"/>
          </p:cNvSpPr>
          <p:nvPr>
            <p:ph type="title"/>
          </p:nvPr>
        </p:nvSpPr>
        <p:spPr>
          <a:xfrm>
            <a:off x="415600" y="593367"/>
            <a:ext cx="11360700" cy="76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g140d4a2e383_3_239"/>
          <p:cNvSpPr txBox="1">
            <a:spLocks noGrp="1"/>
          </p:cNvSpPr>
          <p:nvPr>
            <p:ph type="body" idx="1"/>
          </p:nvPr>
        </p:nvSpPr>
        <p:spPr>
          <a:xfrm>
            <a:off x="415600" y="1536633"/>
            <a:ext cx="11360700" cy="45552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8" name="Google Shape;78;g140d4a2e383_3_239"/>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
        <p:cNvGrpSpPr/>
        <p:nvPr/>
      </p:nvGrpSpPr>
      <p:grpSpPr>
        <a:xfrm>
          <a:off x="0" y="0"/>
          <a:ext cx="0" cy="0"/>
          <a:chOff x="0" y="0"/>
          <a:chExt cx="0" cy="0"/>
        </a:xfrm>
      </p:grpSpPr>
      <p:sp>
        <p:nvSpPr>
          <p:cNvPr id="17" name="Google Shape;17;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p:cSld name="Imagen con título">
    <p:spTree>
      <p:nvGrpSpPr>
        <p:cNvPr id="1" name="Shape 56"/>
        <p:cNvGrpSpPr/>
        <p:nvPr/>
      </p:nvGrpSpPr>
      <p:grpSpPr>
        <a:xfrm>
          <a:off x="0" y="0"/>
          <a:ext cx="0" cy="0"/>
          <a:chOff x="0" y="0"/>
          <a:chExt cx="0" cy="0"/>
        </a:xfrm>
      </p:grpSpPr>
      <p:sp>
        <p:nvSpPr>
          <p:cNvPr id="57" name="Google Shape;5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2"/>
          <p:cNvSpPr>
            <a:spLocks noGrp="1"/>
          </p:cNvSpPr>
          <p:nvPr>
            <p:ph type="pic" idx="2"/>
          </p:nvPr>
        </p:nvSpPr>
        <p:spPr>
          <a:xfrm>
            <a:off x="5183188" y="987425"/>
            <a:ext cx="6172200" cy="4873625"/>
          </a:xfrm>
          <a:prstGeom prst="rect">
            <a:avLst/>
          </a:prstGeom>
          <a:noFill/>
          <a:ln>
            <a:noFill/>
          </a:ln>
        </p:spPr>
      </p:sp>
      <p:sp>
        <p:nvSpPr>
          <p:cNvPr id="59" name="Google Shape;59;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3"/>
        <p:cNvGrpSpPr/>
        <p:nvPr/>
      </p:nvGrpSpPr>
      <p:grpSpPr>
        <a:xfrm>
          <a:off x="0" y="0"/>
          <a:ext cx="0" cy="0"/>
          <a:chOff x="0" y="0"/>
          <a:chExt cx="0" cy="0"/>
        </a:xfrm>
      </p:grpSpPr>
      <p:sp>
        <p:nvSpPr>
          <p:cNvPr id="64" name="Google Shape;6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mercadopublico.c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 descr="Sector de la construcción en el Biobío terminó con 20 mil empleos menos en  el 2023 | sabes.cl"/>
          <p:cNvPicPr preferRelativeResize="0"/>
          <p:nvPr/>
        </p:nvPicPr>
        <p:blipFill rotWithShape="1">
          <a:blip r:embed="rId3">
            <a:alphaModFix/>
          </a:blip>
          <a:srcRect/>
          <a:stretch/>
        </p:blipFill>
        <p:spPr>
          <a:xfrm>
            <a:off x="0" y="10050"/>
            <a:ext cx="12208911" cy="6858000"/>
          </a:xfrm>
          <a:prstGeom prst="rect">
            <a:avLst/>
          </a:prstGeom>
          <a:noFill/>
          <a:ln>
            <a:noFill/>
          </a:ln>
        </p:spPr>
      </p:pic>
      <p:sp>
        <p:nvSpPr>
          <p:cNvPr id="84" name="Google Shape;84;p1"/>
          <p:cNvSpPr txBox="1"/>
          <p:nvPr/>
        </p:nvSpPr>
        <p:spPr>
          <a:xfrm>
            <a:off x="0" y="2357010"/>
            <a:ext cx="12191999" cy="1738897"/>
          </a:xfrm>
          <a:prstGeom prst="rect">
            <a:avLst/>
          </a:prstGeom>
          <a:solidFill>
            <a:schemeClr val="lt1">
              <a:alpha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i="0" u="none" strike="noStrike" cap="none">
                <a:solidFill>
                  <a:srgbClr val="2F5496"/>
                </a:solidFill>
                <a:latin typeface="Century Gothic"/>
                <a:ea typeface="Century Gothic"/>
                <a:cs typeface="Century Gothic"/>
                <a:sym typeface="Century Gothic"/>
              </a:rPr>
              <a:t>Catastro de Proyectos  Región del Biobío</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highlight>
                  <a:srgbClr val="FFFF00"/>
                </a:highlight>
                <a:latin typeface="Arial"/>
                <a:ea typeface="Arial"/>
                <a:cs typeface="Arial"/>
                <a:sym typeface="Arial"/>
              </a:rPr>
              <a:t>Diciembre de 2024</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Arial"/>
                <a:ea typeface="Arial"/>
                <a:cs typeface="Arial"/>
                <a:sym typeface="Arial"/>
              </a:rPr>
              <a:t>CChC Concepción</a:t>
            </a:r>
            <a:endParaRPr/>
          </a:p>
        </p:txBody>
      </p:sp>
      <p:pic>
        <p:nvPicPr>
          <p:cNvPr id="85" name="Google Shape;85;p1"/>
          <p:cNvPicPr preferRelativeResize="0"/>
          <p:nvPr/>
        </p:nvPicPr>
        <p:blipFill rotWithShape="1">
          <a:blip r:embed="rId4">
            <a:alphaModFix/>
          </a:blip>
          <a:srcRect/>
          <a:stretch/>
        </p:blipFill>
        <p:spPr>
          <a:xfrm>
            <a:off x="3547744" y="5125610"/>
            <a:ext cx="4527550" cy="1358265"/>
          </a:xfrm>
          <a:prstGeom prst="rect">
            <a:avLst/>
          </a:prstGeom>
          <a:solidFill>
            <a:schemeClr val="lt1">
              <a:alpha val="24705"/>
            </a:schemeClr>
          </a:solidFill>
          <a:ln>
            <a:noFill/>
          </a:ln>
        </p:spPr>
      </p:pic>
    </p:spTree>
  </p:cSld>
  <p:clrMapOvr>
    <a:masterClrMapping/>
  </p:clrMapOvr>
  <mc:AlternateContent xmlns:mc="http://schemas.openxmlformats.org/markup-compatibility/2006" xmlns:p14="http://schemas.microsoft.com/office/powerpoint/2010/main">
    <mc:Choice Requires="p14">
      <p:transition spd="slow" p14:dur="18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BEBA8A5C-C39D-3CF4-E166-63054D20C321}"/>
            </a:ext>
          </a:extLst>
        </p:cNvPr>
        <p:cNvGrpSpPr/>
        <p:nvPr/>
      </p:nvGrpSpPr>
      <p:grpSpPr>
        <a:xfrm>
          <a:off x="0" y="0"/>
          <a:ext cx="0" cy="0"/>
          <a:chOff x="0" y="0"/>
          <a:chExt cx="0" cy="0"/>
        </a:xfrm>
      </p:grpSpPr>
      <p:pic>
        <p:nvPicPr>
          <p:cNvPr id="83" name="Google Shape;83;p1" descr="Sector de la construcción en el Biobío terminó con 20 mil empleos menos en  el 2023 | sabes.cl">
            <a:extLst>
              <a:ext uri="{FF2B5EF4-FFF2-40B4-BE49-F238E27FC236}">
                <a16:creationId xmlns:a16="http://schemas.microsoft.com/office/drawing/2014/main" id="{D03C3506-3C50-F061-5489-89E01B1EEDD0}"/>
              </a:ext>
            </a:extLst>
          </p:cNvPr>
          <p:cNvPicPr preferRelativeResize="0"/>
          <p:nvPr/>
        </p:nvPicPr>
        <p:blipFill rotWithShape="1">
          <a:blip r:embed="rId3">
            <a:alphaModFix/>
          </a:blip>
          <a:srcRect/>
          <a:stretch/>
        </p:blipFill>
        <p:spPr>
          <a:xfrm>
            <a:off x="0" y="10050"/>
            <a:ext cx="12208911" cy="6858000"/>
          </a:xfrm>
          <a:prstGeom prst="rect">
            <a:avLst/>
          </a:prstGeom>
          <a:noFill/>
          <a:ln>
            <a:noFill/>
          </a:ln>
        </p:spPr>
      </p:pic>
      <p:sp>
        <p:nvSpPr>
          <p:cNvPr id="84" name="Google Shape;84;p1">
            <a:extLst>
              <a:ext uri="{FF2B5EF4-FFF2-40B4-BE49-F238E27FC236}">
                <a16:creationId xmlns:a16="http://schemas.microsoft.com/office/drawing/2014/main" id="{684520D1-7839-25B4-392F-C5DFABCEC4F8}"/>
              </a:ext>
            </a:extLst>
          </p:cNvPr>
          <p:cNvSpPr txBox="1"/>
          <p:nvPr/>
        </p:nvSpPr>
        <p:spPr>
          <a:xfrm>
            <a:off x="0" y="2357010"/>
            <a:ext cx="12191999" cy="1738897"/>
          </a:xfrm>
          <a:prstGeom prst="rect">
            <a:avLst/>
          </a:prstGeom>
          <a:solidFill>
            <a:schemeClr val="lt1">
              <a:alpha val="8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i="0" u="none" strike="noStrike" cap="none">
                <a:solidFill>
                  <a:srgbClr val="2F5496"/>
                </a:solidFill>
                <a:latin typeface="Century Gothic"/>
                <a:ea typeface="Century Gothic"/>
                <a:cs typeface="Century Gothic"/>
                <a:sym typeface="Century Gothic"/>
              </a:rPr>
              <a:t>Catastro de Proyectos  Región del Biobío</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highlight>
                  <a:srgbClr val="FFFF00"/>
                </a:highlight>
                <a:latin typeface="Arial"/>
                <a:ea typeface="Arial"/>
                <a:cs typeface="Arial"/>
                <a:sym typeface="Arial"/>
              </a:rPr>
              <a:t>Diciembre de 2024</a:t>
            </a:r>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s-ES" sz="1800" b="1" i="0" u="none" strike="noStrike" cap="none">
                <a:solidFill>
                  <a:srgbClr val="2F5496"/>
                </a:solidFill>
                <a:latin typeface="Arial"/>
                <a:ea typeface="Arial"/>
                <a:cs typeface="Arial"/>
                <a:sym typeface="Arial"/>
              </a:rPr>
              <a:t>CChC Concepción</a:t>
            </a:r>
            <a:endParaRPr/>
          </a:p>
        </p:txBody>
      </p:sp>
      <p:pic>
        <p:nvPicPr>
          <p:cNvPr id="85" name="Google Shape;85;p1">
            <a:extLst>
              <a:ext uri="{FF2B5EF4-FFF2-40B4-BE49-F238E27FC236}">
                <a16:creationId xmlns:a16="http://schemas.microsoft.com/office/drawing/2014/main" id="{BECB78C8-FD44-1BBA-F65E-56688633D634}"/>
              </a:ext>
            </a:extLst>
          </p:cNvPr>
          <p:cNvPicPr preferRelativeResize="0"/>
          <p:nvPr/>
        </p:nvPicPr>
        <p:blipFill rotWithShape="1">
          <a:blip r:embed="rId4">
            <a:alphaModFix/>
          </a:blip>
          <a:srcRect/>
          <a:stretch/>
        </p:blipFill>
        <p:spPr>
          <a:xfrm>
            <a:off x="3547744" y="5125610"/>
            <a:ext cx="4527550" cy="1358265"/>
          </a:xfrm>
          <a:prstGeom prst="rect">
            <a:avLst/>
          </a:prstGeom>
          <a:solidFill>
            <a:schemeClr val="lt1">
              <a:alpha val="24705"/>
            </a:schemeClr>
          </a:solidFill>
          <a:ln>
            <a:noFill/>
          </a:ln>
        </p:spPr>
      </p:pic>
    </p:spTree>
    <p:extLst>
      <p:ext uri="{BB962C8B-B14F-4D97-AF65-F5344CB8AC3E}">
        <p14:creationId xmlns:p14="http://schemas.microsoft.com/office/powerpoint/2010/main" val="4147849057"/>
      </p:ext>
    </p:extLst>
  </p:cSld>
  <p:clrMapOvr>
    <a:masterClrMapping/>
  </p:clrMapOvr>
  <mc:AlternateContent xmlns:mc="http://schemas.openxmlformats.org/markup-compatibility/2006">
    <mc:Choice xmlns:p14="http://schemas.microsoft.com/office/powerpoint/2010/main" Requires="p14">
      <p:transition spd="slow" p14:dur="1800">
        <p:push/>
      </p:transition>
    </mc:Choice>
    <mc:Fallback>
      <p:transition spd="slow">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90"/>
        <p:cNvGrpSpPr/>
        <p:nvPr/>
      </p:nvGrpSpPr>
      <p:grpSpPr>
        <a:xfrm>
          <a:off x="0" y="0"/>
          <a:ext cx="0" cy="0"/>
          <a:chOff x="0" y="0"/>
          <a:chExt cx="0" cy="0"/>
        </a:xfrm>
      </p:grpSpPr>
      <p:sp>
        <p:nvSpPr>
          <p:cNvPr id="91" name="Google Shape;91;p3"/>
          <p:cNvSpPr txBox="1"/>
          <p:nvPr/>
        </p:nvSpPr>
        <p:spPr>
          <a:xfrm>
            <a:off x="2348100" y="217527"/>
            <a:ext cx="6029325" cy="538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2900" b="1" i="0" u="none" strike="noStrike" cap="none">
                <a:solidFill>
                  <a:schemeClr val="lt1"/>
                </a:solidFill>
                <a:latin typeface="Century Gothic"/>
                <a:ea typeface="Century Gothic"/>
                <a:cs typeface="Century Gothic"/>
                <a:sym typeface="Century Gothic"/>
              </a:rPr>
              <a:t>Alcances Metodológicos</a:t>
            </a:r>
            <a:endParaRPr sz="300" b="1" i="0" u="none" strike="noStrike" cap="none">
              <a:solidFill>
                <a:schemeClr val="lt1"/>
              </a:solidFill>
              <a:latin typeface="Century Gothic"/>
              <a:ea typeface="Century Gothic"/>
              <a:cs typeface="Century Gothic"/>
              <a:sym typeface="Century Gothic"/>
            </a:endParaRPr>
          </a:p>
        </p:txBody>
      </p:sp>
      <p:sp>
        <p:nvSpPr>
          <p:cNvPr id="92" name="Google Shape;92;p3"/>
          <p:cNvSpPr txBox="1"/>
          <p:nvPr/>
        </p:nvSpPr>
        <p:spPr>
          <a:xfrm>
            <a:off x="2023419" y="1287658"/>
            <a:ext cx="7172960" cy="48320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lt1"/>
              </a:buClr>
              <a:buSzPts val="1400"/>
              <a:buFont typeface="Arial"/>
              <a:buNone/>
            </a:pPr>
            <a:r>
              <a:rPr lang="es-ES" sz="1400" b="0" i="0" u="none" strike="noStrike" cap="none">
                <a:solidFill>
                  <a:schemeClr val="lt1"/>
                </a:solidFill>
                <a:latin typeface="Arial"/>
                <a:ea typeface="Arial"/>
                <a:cs typeface="Arial"/>
                <a:sym typeface="Arial"/>
              </a:rPr>
              <a:t>Búsqueda en diferentes portales web de acceso publico, siendo el presente catastro una recopilación y resumen de información de libre acceso. El ultimo periodo catastrado corresponde a </a:t>
            </a:r>
            <a:r>
              <a:rPr lang="es-ES" sz="1400" b="0" i="0" u="none" strike="noStrike" cap="none">
                <a:solidFill>
                  <a:schemeClr val="lt1"/>
                </a:solidFill>
                <a:highlight>
                  <a:srgbClr val="000080"/>
                </a:highlight>
                <a:latin typeface="Arial"/>
                <a:ea typeface="Arial"/>
                <a:cs typeface="Arial"/>
                <a:sym typeface="Arial"/>
              </a:rPr>
              <a:t>diciembre de 2024, </a:t>
            </a:r>
            <a:r>
              <a:rPr lang="es-ES" sz="1400" b="0" i="0" u="none" strike="noStrike" cap="none">
                <a:solidFill>
                  <a:schemeClr val="lt1"/>
                </a:solidFill>
                <a:latin typeface="Arial"/>
                <a:ea typeface="Arial"/>
                <a:cs typeface="Arial"/>
                <a:sym typeface="Arial"/>
              </a:rPr>
              <a:t>incorporando:</a:t>
            </a:r>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highlight>
                <a:srgbClr val="000080"/>
              </a:highlight>
              <a:latin typeface="Arial"/>
              <a:ea typeface="Arial"/>
              <a:cs typeface="Arial"/>
              <a:sym typeface="Arial"/>
            </a:endParaRPr>
          </a:p>
          <a:p>
            <a:pPr marL="171450" marR="0" lvl="0" indent="-8255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chemeClr val="lt1"/>
              </a:buClr>
              <a:buSzPts val="1400"/>
              <a:buFont typeface="Arial"/>
              <a:buChar char="•"/>
            </a:pPr>
            <a:r>
              <a:rPr lang="es-ES" sz="1400" b="1" i="0" u="none" strike="noStrike" cap="none">
                <a:solidFill>
                  <a:schemeClr val="lt1"/>
                </a:solidFill>
                <a:highlight>
                  <a:srgbClr val="000080"/>
                </a:highlight>
                <a:latin typeface="Arial"/>
                <a:ea typeface="Arial"/>
                <a:cs typeface="Arial"/>
                <a:sym typeface="Arial"/>
              </a:rPr>
              <a:t>Obras del Estado No MOP: </a:t>
            </a:r>
            <a:r>
              <a:rPr lang="es-ES" sz="1400" b="0" i="0" u="none" strike="noStrike" cap="none">
                <a:solidFill>
                  <a:schemeClr val="lt1"/>
                </a:solidFill>
                <a:latin typeface="Arial"/>
                <a:ea typeface="Arial"/>
                <a:cs typeface="Arial"/>
                <a:sym typeface="Arial"/>
              </a:rPr>
              <a:t>Búsqueda de obras adjudicadas en portal </a:t>
            </a:r>
            <a:r>
              <a:rPr lang="es-ES" sz="14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www.mercadopublico.cl</a:t>
            </a:r>
            <a:r>
              <a:rPr lang="es-ES" sz="1400" b="0" i="0" u="none" strike="noStrike" cap="none">
                <a:solidFill>
                  <a:schemeClr val="lt1"/>
                </a:solidFill>
                <a:latin typeface="Arial"/>
                <a:ea typeface="Arial"/>
                <a:cs typeface="Arial"/>
                <a:sym typeface="Arial"/>
              </a:rPr>
              <a:t> con destino “construcción” encargada por algún organismo del estado diferente al MOP (ej. Municipios, Servicios de Salud, Educación, etc.).</a:t>
            </a:r>
            <a:endParaRPr/>
          </a:p>
          <a:p>
            <a:pPr marL="171450" marR="0" lvl="0" indent="-8255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a:p>
            <a:pPr marL="171450" marR="0" lvl="0" indent="-8255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chemeClr val="lt1"/>
              </a:buClr>
              <a:buSzPts val="1400"/>
              <a:buFont typeface="Arial"/>
              <a:buChar char="•"/>
            </a:pPr>
            <a:r>
              <a:rPr lang="es-ES" sz="1400" b="1" i="0" u="none" strike="noStrike" cap="none">
                <a:solidFill>
                  <a:schemeClr val="lt1"/>
                </a:solidFill>
                <a:highlight>
                  <a:srgbClr val="000080"/>
                </a:highlight>
                <a:latin typeface="Arial"/>
                <a:ea typeface="Arial"/>
                <a:cs typeface="Arial"/>
                <a:sym typeface="Arial"/>
              </a:rPr>
              <a:t>Obras MOP</a:t>
            </a:r>
            <a:r>
              <a:rPr lang="es-ES" sz="1400" b="0" i="0" u="none" strike="noStrike" cap="none">
                <a:solidFill>
                  <a:schemeClr val="lt1"/>
                </a:solidFill>
                <a:highlight>
                  <a:srgbClr val="000080"/>
                </a:highlight>
                <a:latin typeface="Arial"/>
                <a:ea typeface="Arial"/>
                <a:cs typeface="Arial"/>
                <a:sym typeface="Arial"/>
              </a:rPr>
              <a:t>: </a:t>
            </a:r>
            <a:r>
              <a:rPr lang="es-ES" sz="1400" b="0" i="0" u="none" strike="noStrike" cap="none">
                <a:solidFill>
                  <a:schemeClr val="lt1"/>
                </a:solidFill>
                <a:latin typeface="Arial"/>
                <a:ea typeface="Arial"/>
                <a:cs typeface="Arial"/>
                <a:sym typeface="Arial"/>
              </a:rPr>
              <a:t>Contratación de obras a empresas constructoras de algún registro del Ministerio de Obras Publicas (MOP).</a:t>
            </a:r>
            <a:endParaRPr/>
          </a:p>
          <a:p>
            <a:pPr marL="0" marR="0" lvl="0" indent="0" algn="just"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chemeClr val="lt1"/>
              </a:buClr>
              <a:buSzPts val="1400"/>
              <a:buFont typeface="Arial"/>
              <a:buChar char="•"/>
            </a:pPr>
            <a:r>
              <a:rPr lang="es-ES" sz="1400" b="1" i="0" u="none" strike="noStrike" cap="none">
                <a:solidFill>
                  <a:schemeClr val="lt1"/>
                </a:solidFill>
                <a:highlight>
                  <a:srgbClr val="000080"/>
                </a:highlight>
                <a:latin typeface="Arial"/>
                <a:ea typeface="Arial"/>
                <a:cs typeface="Arial"/>
                <a:sym typeface="Arial"/>
              </a:rPr>
              <a:t>Permisos y Anteproyectos de Construcción: </a:t>
            </a:r>
            <a:r>
              <a:rPr lang="es-ES" sz="1400" b="0" i="0" u="none" strike="noStrike" cap="none">
                <a:solidFill>
                  <a:schemeClr val="lt1"/>
                </a:solidFill>
                <a:latin typeface="Arial"/>
                <a:ea typeface="Arial"/>
                <a:cs typeface="Arial"/>
                <a:sym typeface="Arial"/>
              </a:rPr>
              <a:t> Levantamiento en portales de transparencia de Municipios de la Región del Biobío, con información de permisos de alcance habitacional, comercio, industrias y servicios.</a:t>
            </a:r>
            <a:endParaRPr/>
          </a:p>
          <a:p>
            <a:pPr marL="171450" marR="0" lvl="0" indent="-8255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a:p>
            <a:pPr marL="171450" marR="0" lvl="0" indent="-82550" algn="just" rtl="0">
              <a:lnSpc>
                <a:spcPct val="10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a:p>
            <a:pPr marL="171450" marR="0" lvl="0" indent="-171450" algn="just" rtl="0">
              <a:lnSpc>
                <a:spcPct val="100000"/>
              </a:lnSpc>
              <a:spcBef>
                <a:spcPts val="0"/>
              </a:spcBef>
              <a:spcAft>
                <a:spcPts val="0"/>
              </a:spcAft>
              <a:buClr>
                <a:schemeClr val="lt1"/>
              </a:buClr>
              <a:buSzPts val="1400"/>
              <a:buFont typeface="Arial"/>
              <a:buChar char="•"/>
            </a:pPr>
            <a:r>
              <a:rPr lang="es-ES" sz="1400" b="1" i="0" u="none" strike="noStrike" cap="none">
                <a:solidFill>
                  <a:schemeClr val="lt1"/>
                </a:solidFill>
                <a:highlight>
                  <a:srgbClr val="000080"/>
                </a:highlight>
                <a:latin typeface="Arial"/>
                <a:ea typeface="Arial"/>
                <a:cs typeface="Arial"/>
                <a:sym typeface="Arial"/>
              </a:rPr>
              <a:t>Proyectos en SEIA: </a:t>
            </a:r>
            <a:r>
              <a:rPr lang="es-ES" sz="1400" b="0" i="0" u="none" strike="noStrike" cap="none">
                <a:solidFill>
                  <a:schemeClr val="lt1"/>
                </a:solidFill>
                <a:latin typeface="Arial"/>
                <a:ea typeface="Arial"/>
                <a:cs typeface="Arial"/>
                <a:sym typeface="Arial"/>
              </a:rPr>
              <a:t>Iniciáticas de inversión publica y privadas que requerirán obras de construcción, previa aprobación de declaración o estudio de impacto ambiental; el catastro incorpora iniciativas ingresadas o con calificación aprobada.</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97"/>
        <p:cNvGrpSpPr/>
        <p:nvPr/>
      </p:nvGrpSpPr>
      <p:grpSpPr>
        <a:xfrm>
          <a:off x="0" y="0"/>
          <a:ext cx="0" cy="0"/>
          <a:chOff x="0" y="0"/>
          <a:chExt cx="0" cy="0"/>
        </a:xfrm>
      </p:grpSpPr>
      <p:sp>
        <p:nvSpPr>
          <p:cNvPr id="98" name="Google Shape;98;g1d826457164_1_373"/>
          <p:cNvSpPr txBox="1"/>
          <p:nvPr/>
        </p:nvSpPr>
        <p:spPr>
          <a:xfrm>
            <a:off x="2204721" y="399541"/>
            <a:ext cx="7183120" cy="5385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2900" b="1" i="0" u="none" strike="noStrike" cap="none">
                <a:solidFill>
                  <a:schemeClr val="lt1"/>
                </a:solidFill>
                <a:latin typeface="Century Gothic"/>
                <a:ea typeface="Century Gothic"/>
                <a:cs typeface="Century Gothic"/>
                <a:sym typeface="Century Gothic"/>
              </a:rPr>
              <a:t>Actualización 30 Noviembre de 2024</a:t>
            </a:r>
            <a:endParaRPr sz="300" b="1" i="0" u="none" strike="noStrike" cap="none">
              <a:solidFill>
                <a:schemeClr val="lt1"/>
              </a:solidFill>
              <a:latin typeface="Century Gothic"/>
              <a:ea typeface="Century Gothic"/>
              <a:cs typeface="Century Gothic"/>
              <a:sym typeface="Century Gothic"/>
            </a:endParaRPr>
          </a:p>
        </p:txBody>
      </p:sp>
      <p:sp>
        <p:nvSpPr>
          <p:cNvPr id="99" name="Google Shape;99;g1d826457164_1_373"/>
          <p:cNvSpPr txBox="1"/>
          <p:nvPr/>
        </p:nvSpPr>
        <p:spPr>
          <a:xfrm>
            <a:off x="7867650" y="1600993"/>
            <a:ext cx="3964371" cy="418576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1400" b="0" i="0" u="none" strike="noStrike" cap="none">
                <a:solidFill>
                  <a:schemeClr val="lt1"/>
                </a:solidFill>
                <a:latin typeface="Arial"/>
                <a:ea typeface="Arial"/>
                <a:cs typeface="Arial"/>
                <a:sym typeface="Arial"/>
              </a:rPr>
              <a:t>402 proyectos acumulados y </a:t>
            </a:r>
            <a:r>
              <a:rPr lang="es-ES" sz="1400" b="0" i="0" u="none" strike="noStrike" cap="none">
                <a:solidFill>
                  <a:schemeClr val="lt1"/>
                </a:solidFill>
                <a:highlight>
                  <a:srgbClr val="FF00FF"/>
                </a:highlight>
                <a:latin typeface="Arial"/>
                <a:ea typeface="Arial"/>
                <a:cs typeface="Arial"/>
                <a:sym typeface="Arial"/>
              </a:rPr>
              <a:t>42 proyectos nuevos catastrados en diciembre de 2024:</a:t>
            </a:r>
            <a:endParaRPr/>
          </a:p>
          <a:p>
            <a:pPr marL="0" marR="0" lvl="0" indent="0" algn="just"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285750" marR="0" lvl="2" indent="-285750" algn="just" rtl="0">
              <a:lnSpc>
                <a:spcPct val="100000"/>
              </a:lnSpc>
              <a:spcBef>
                <a:spcPts val="0"/>
              </a:spcBef>
              <a:spcAft>
                <a:spcPts val="0"/>
              </a:spcAft>
              <a:buClr>
                <a:srgbClr val="FFC000"/>
              </a:buClr>
              <a:buSzPts val="1848"/>
              <a:buFont typeface="Arial"/>
              <a:buChar char="•"/>
            </a:pPr>
            <a:r>
              <a:rPr lang="es-ES" sz="1400" b="0" i="0" u="none" strike="noStrike" cap="none">
                <a:solidFill>
                  <a:schemeClr val="lt1"/>
                </a:solidFill>
                <a:latin typeface="Arial"/>
                <a:ea typeface="Arial"/>
                <a:cs typeface="Arial"/>
                <a:sym typeface="Arial"/>
              </a:rPr>
              <a:t>145 contratos de obras adjudicados por organismos de dependencia estatal diferentes al MOP.</a:t>
            </a:r>
            <a:endParaRPr/>
          </a:p>
          <a:p>
            <a:pPr marL="0" marR="0" lvl="0" indent="0" algn="just"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FFC000"/>
              </a:buClr>
              <a:buSzPts val="1848"/>
              <a:buFont typeface="Arial"/>
              <a:buChar char="•"/>
            </a:pPr>
            <a:r>
              <a:rPr lang="es-ES" sz="1400" b="0" i="0" u="none" strike="noStrike" cap="none">
                <a:solidFill>
                  <a:schemeClr val="lt1"/>
                </a:solidFill>
                <a:latin typeface="Arial"/>
                <a:ea typeface="Arial"/>
                <a:cs typeface="Arial"/>
                <a:sym typeface="Arial"/>
              </a:rPr>
              <a:t>122 contratos adjudicadas por Ministerio de Obras Publicas (MOP)</a:t>
            </a:r>
            <a:endParaRPr/>
          </a:p>
          <a:p>
            <a:pPr marL="285750" marR="0" lvl="0" indent="-168402" algn="just" rtl="0">
              <a:lnSpc>
                <a:spcPct val="100000"/>
              </a:lnSpc>
              <a:spcBef>
                <a:spcPts val="0"/>
              </a:spcBef>
              <a:spcAft>
                <a:spcPts val="0"/>
              </a:spcAft>
              <a:buClr>
                <a:srgbClr val="FFC000"/>
              </a:buClr>
              <a:buSzPts val="1848"/>
              <a:buFont typeface="Arial"/>
              <a:buNone/>
            </a:pPr>
            <a:endParaRPr sz="1400" b="0" i="0" u="none" strike="noStrike" cap="none">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FFC000"/>
              </a:buClr>
              <a:buSzPts val="1848"/>
              <a:buFont typeface="Arial"/>
              <a:buChar char="•"/>
            </a:pPr>
            <a:r>
              <a:rPr lang="es-ES" sz="1400" b="0" i="0" u="none" strike="noStrike" cap="none">
                <a:solidFill>
                  <a:schemeClr val="lt1"/>
                </a:solidFill>
                <a:latin typeface="Arial"/>
                <a:ea typeface="Arial"/>
                <a:cs typeface="Arial"/>
                <a:sym typeface="Arial"/>
              </a:rPr>
              <a:t>61 permisos de construcción y 28 anteproyectos aprobados en alguna Dirección de Obras Municipales de la Región del Biobío con destino habitacional, industria, comercio y servicios.</a:t>
            </a:r>
            <a:endParaRPr/>
          </a:p>
          <a:p>
            <a:pPr marL="285750" marR="0" lvl="0" indent="-168402" algn="just" rtl="0">
              <a:lnSpc>
                <a:spcPct val="100000"/>
              </a:lnSpc>
              <a:spcBef>
                <a:spcPts val="0"/>
              </a:spcBef>
              <a:spcAft>
                <a:spcPts val="0"/>
              </a:spcAft>
              <a:buClr>
                <a:srgbClr val="FFC000"/>
              </a:buClr>
              <a:buSzPts val="1848"/>
              <a:buFont typeface="Arial"/>
              <a:buNone/>
            </a:pPr>
            <a:endParaRPr sz="1400" b="0" i="0" u="none" strike="noStrike" cap="none">
              <a:solidFill>
                <a:schemeClr val="lt1"/>
              </a:solidFill>
              <a:latin typeface="Arial"/>
              <a:ea typeface="Arial"/>
              <a:cs typeface="Arial"/>
              <a:sym typeface="Arial"/>
            </a:endParaRPr>
          </a:p>
          <a:p>
            <a:pPr marL="285750" marR="0" lvl="0" indent="-285750" algn="just" rtl="0">
              <a:lnSpc>
                <a:spcPct val="100000"/>
              </a:lnSpc>
              <a:spcBef>
                <a:spcPts val="0"/>
              </a:spcBef>
              <a:spcAft>
                <a:spcPts val="0"/>
              </a:spcAft>
              <a:buClr>
                <a:srgbClr val="FFC000"/>
              </a:buClr>
              <a:buSzPts val="1848"/>
              <a:buFont typeface="Arial"/>
              <a:buChar char="•"/>
            </a:pPr>
            <a:r>
              <a:rPr lang="es-ES" sz="1400" b="0" i="0" u="none" strike="noStrike" cap="none">
                <a:solidFill>
                  <a:schemeClr val="lt1"/>
                </a:solidFill>
                <a:latin typeface="Arial"/>
                <a:ea typeface="Arial"/>
                <a:cs typeface="Arial"/>
                <a:sym typeface="Arial"/>
              </a:rPr>
              <a:t>46 Proyectos ingresados o con calificación aprobada en el Servicios de Evaluación de  Impacto Ambiental.	</a:t>
            </a:r>
            <a:endParaRPr/>
          </a:p>
        </p:txBody>
      </p:sp>
      <p:sp>
        <p:nvSpPr>
          <p:cNvPr id="100" name="Google Shape;100;g1d826457164_1_373"/>
          <p:cNvSpPr txBox="1"/>
          <p:nvPr/>
        </p:nvSpPr>
        <p:spPr>
          <a:xfrm>
            <a:off x="8402320" y="6406322"/>
            <a:ext cx="3429701"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400" b="1" i="1" u="none" strike="noStrike" cap="none">
                <a:solidFill>
                  <a:schemeClr val="lt1"/>
                </a:solidFill>
                <a:latin typeface="Arial"/>
                <a:ea typeface="Arial"/>
                <a:cs typeface="Arial"/>
                <a:sym typeface="Arial"/>
              </a:rPr>
              <a:t>Fuente: CChC Concepción</a:t>
            </a:r>
            <a:endParaRPr sz="1400" b="1" i="1" u="none" strike="noStrike" cap="none">
              <a:solidFill>
                <a:schemeClr val="lt1"/>
              </a:solidFill>
              <a:latin typeface="Arial"/>
              <a:ea typeface="Arial"/>
              <a:cs typeface="Arial"/>
              <a:sym typeface="Arial"/>
            </a:endParaRPr>
          </a:p>
        </p:txBody>
      </p:sp>
      <p:graphicFrame>
        <p:nvGraphicFramePr>
          <p:cNvPr id="101" name="Google Shape;101;g1d826457164_1_373"/>
          <p:cNvGraphicFramePr/>
          <p:nvPr/>
        </p:nvGraphicFramePr>
        <p:xfrm>
          <a:off x="126999" y="1600993"/>
          <a:ext cx="3000000" cy="3000000"/>
        </p:xfrm>
        <a:graphic>
          <a:graphicData uri="http://schemas.openxmlformats.org/drawingml/2006/table">
            <a:tbl>
              <a:tblPr>
                <a:noFill/>
                <a:tableStyleId>{CF536DA3-2205-40EC-BB1E-FEA6A23E0B00}</a:tableStyleId>
              </a:tblPr>
              <a:tblGrid>
                <a:gridCol w="281250">
                  <a:extLst>
                    <a:ext uri="{9D8B030D-6E8A-4147-A177-3AD203B41FA5}">
                      <a16:colId xmlns:a16="http://schemas.microsoft.com/office/drawing/2014/main" val="20000"/>
                    </a:ext>
                  </a:extLst>
                </a:gridCol>
                <a:gridCol w="3128275">
                  <a:extLst>
                    <a:ext uri="{9D8B030D-6E8A-4147-A177-3AD203B41FA5}">
                      <a16:colId xmlns:a16="http://schemas.microsoft.com/office/drawing/2014/main" val="20001"/>
                    </a:ext>
                  </a:extLst>
                </a:gridCol>
                <a:gridCol w="1064625">
                  <a:extLst>
                    <a:ext uri="{9D8B030D-6E8A-4147-A177-3AD203B41FA5}">
                      <a16:colId xmlns:a16="http://schemas.microsoft.com/office/drawing/2014/main" val="20002"/>
                    </a:ext>
                  </a:extLst>
                </a:gridCol>
                <a:gridCol w="812700">
                  <a:extLst>
                    <a:ext uri="{9D8B030D-6E8A-4147-A177-3AD203B41FA5}">
                      <a16:colId xmlns:a16="http://schemas.microsoft.com/office/drawing/2014/main" val="20003"/>
                    </a:ext>
                  </a:extLst>
                </a:gridCol>
                <a:gridCol w="1896300">
                  <a:extLst>
                    <a:ext uri="{9D8B030D-6E8A-4147-A177-3AD203B41FA5}">
                      <a16:colId xmlns:a16="http://schemas.microsoft.com/office/drawing/2014/main" val="20004"/>
                    </a:ext>
                  </a:extLst>
                </a:gridCol>
              </a:tblGrid>
              <a:tr h="9084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N°</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FUENTE</a:t>
                      </a:r>
                      <a:endParaRPr/>
                    </a:p>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 INFORMACIÓN</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CANTIDAD </a:t>
                      </a:r>
                      <a:endParaRPr/>
                    </a:p>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OBRAS</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OBRAS </a:t>
                      </a:r>
                      <a:endParaRPr/>
                    </a:p>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NUEVAS</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MONTO INVERSIÓN </a:t>
                      </a:r>
                      <a:endParaRPr/>
                    </a:p>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MM USD</a:t>
                      </a:r>
                      <a:br>
                        <a:rPr lang="es-ES" sz="1600" b="0" i="0" u="none" strike="noStrike" cap="none">
                          <a:solidFill>
                            <a:schemeClr val="lt1"/>
                          </a:solidFill>
                          <a:latin typeface="Calibri"/>
                          <a:ea typeface="Calibri"/>
                          <a:cs typeface="Calibri"/>
                          <a:sym typeface="Calibri"/>
                        </a:rPr>
                      </a:br>
                      <a:r>
                        <a:rPr lang="es-ES" sz="1600" b="0" i="0" u="none" strike="noStrike" cap="none">
                          <a:solidFill>
                            <a:schemeClr val="lt1"/>
                          </a:solidFill>
                          <a:latin typeface="Calibri"/>
                          <a:ea typeface="Calibri"/>
                          <a:cs typeface="Calibri"/>
                          <a:sym typeface="Calibri"/>
                        </a:rPr>
                        <a:t>ACUMULADO</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082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1</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OBRAS PÚBLICAS  NO MOP</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145</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19</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95</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1"/>
                  </a:ext>
                </a:extLst>
              </a:tr>
              <a:tr h="3674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2</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MOP</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122</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8</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459</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2"/>
                  </a:ext>
                </a:extLst>
              </a:tr>
              <a:tr h="6082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3</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PERMISOS CONSTRUCCIÓN</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61</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8</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67</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3"/>
                  </a:ext>
                </a:extLst>
              </a:tr>
              <a:tr h="6082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ANTEPROYECTOS CONSTRUCCIÓN</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28</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3</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 </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4"/>
                  </a:ext>
                </a:extLst>
              </a:tr>
              <a:tr h="60825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5</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SERV EVALUACIÓN AMBIENTAL*</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46</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949</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tcPr>
                </a:tc>
                <a:extLst>
                  <a:ext uri="{0D108BD9-81ED-4DB2-BD59-A6C34878D82A}">
                    <a16:rowId xmlns:a16="http://schemas.microsoft.com/office/drawing/2014/main" val="10005"/>
                  </a:ext>
                </a:extLst>
              </a:tr>
              <a:tr h="476900">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 </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TOTAL</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402</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42</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None/>
                      </a:pPr>
                      <a:r>
                        <a:rPr lang="es-ES" sz="1600" b="0" i="0" u="none" strike="noStrike" cap="none">
                          <a:solidFill>
                            <a:schemeClr val="lt1"/>
                          </a:solidFill>
                          <a:latin typeface="Calibri"/>
                          <a:ea typeface="Calibri"/>
                          <a:cs typeface="Calibri"/>
                          <a:sym typeface="Calibri"/>
                        </a:rPr>
                        <a:t>1570</a:t>
                      </a:r>
                      <a:endParaRPr/>
                    </a:p>
                  </a:txBody>
                  <a:tcPr marL="6350" marR="6350" marT="6350" marB="0" anchor="ctr">
                    <a:lnL w="9525" cap="flat" cmpd="sng">
                      <a:solidFill>
                        <a:srgbClr val="A6A6A6"/>
                      </a:solidFill>
                      <a:prstDash val="solid"/>
                      <a:round/>
                      <a:headEnd type="none" w="sm" len="sm"/>
                      <a:tailEnd type="none" w="sm" len="sm"/>
                    </a:lnL>
                    <a:lnR w="9525" cap="flat" cmpd="sng">
                      <a:solidFill>
                        <a:srgbClr val="A6A6A6"/>
                      </a:solidFill>
                      <a:prstDash val="solid"/>
                      <a:round/>
                      <a:headEnd type="none" w="sm" len="sm"/>
                      <a:tailEnd type="none" w="sm" len="sm"/>
                    </a:lnR>
                    <a:lnT w="9525" cap="flat" cmpd="sng">
                      <a:solidFill>
                        <a:srgbClr val="A6A6A6"/>
                      </a:solidFill>
                      <a:prstDash val="solid"/>
                      <a:round/>
                      <a:headEnd type="none" w="sm" len="sm"/>
                      <a:tailEnd type="none" w="sm" len="sm"/>
                    </a:lnT>
                    <a:lnB w="9525" cap="flat" cmpd="sng">
                      <a:solidFill>
                        <a:srgbClr val="A6A6A6"/>
                      </a:solidFill>
                      <a:prstDash val="solid"/>
                      <a:round/>
                      <a:headEnd type="none" w="sm" len="sm"/>
                      <a:tailEnd type="none" w="sm" len="sm"/>
                    </a:lnB>
                    <a:solidFill>
                      <a:schemeClr val="accen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p:nvPr/>
        </p:nvSpPr>
        <p:spPr>
          <a:xfrm>
            <a:off x="-2" y="0"/>
            <a:ext cx="12192002" cy="6858000"/>
          </a:xfrm>
          <a:prstGeom prst="rect">
            <a:avLst/>
          </a:prstGeom>
          <a:solidFill>
            <a:srgbClr val="002060">
              <a:alpha val="3764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07" name="Google Shape;107;p4" descr="Puente Industrial: obras llevan 63% de avance y definen ajuste en conexión  sur con la ruta 160"/>
          <p:cNvPicPr preferRelativeResize="0"/>
          <p:nvPr/>
        </p:nvPicPr>
        <p:blipFill rotWithShape="1">
          <a:blip r:embed="rId3">
            <a:alphaModFix/>
          </a:blip>
          <a:srcRect/>
          <a:stretch/>
        </p:blipFill>
        <p:spPr>
          <a:xfrm>
            <a:off x="0" y="0"/>
            <a:ext cx="12225130" cy="6858000"/>
          </a:xfrm>
          <a:prstGeom prst="rect">
            <a:avLst/>
          </a:prstGeom>
          <a:noFill/>
          <a:ln>
            <a:noFill/>
          </a:ln>
        </p:spPr>
      </p:pic>
      <p:sp>
        <p:nvSpPr>
          <p:cNvPr id="108" name="Google Shape;108;p4"/>
          <p:cNvSpPr txBox="1"/>
          <p:nvPr/>
        </p:nvSpPr>
        <p:spPr>
          <a:xfrm>
            <a:off x="-2" y="2844244"/>
            <a:ext cx="12191999" cy="1169511"/>
          </a:xfrm>
          <a:prstGeom prst="rect">
            <a:avLst/>
          </a:prstGeom>
          <a:solidFill>
            <a:schemeClr val="lt1">
              <a:alpha val="22745"/>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000"/>
              <a:buFont typeface="Libre Franklin Medium"/>
              <a:buNone/>
            </a:pPr>
            <a:r>
              <a:rPr lang="es-ES" sz="3500" b="1" i="0" u="none" strike="noStrike" cap="none">
                <a:solidFill>
                  <a:srgbClr val="FFFF00"/>
                </a:solidFill>
                <a:latin typeface="Century Gothic"/>
                <a:ea typeface="Century Gothic"/>
                <a:cs typeface="Century Gothic"/>
                <a:sym typeface="Century Gothic"/>
              </a:rPr>
              <a:t>Obras </a:t>
            </a:r>
            <a:endParaRPr/>
          </a:p>
          <a:p>
            <a:pPr marL="0" marR="0" lvl="0" indent="0" algn="ctr" rtl="0">
              <a:lnSpc>
                <a:spcPct val="100000"/>
              </a:lnSpc>
              <a:spcBef>
                <a:spcPts val="0"/>
              </a:spcBef>
              <a:spcAft>
                <a:spcPts val="0"/>
              </a:spcAft>
              <a:buClr>
                <a:srgbClr val="FFFFFF"/>
              </a:buClr>
              <a:buSzPts val="4000"/>
              <a:buFont typeface="Libre Franklin Medium"/>
              <a:buNone/>
            </a:pPr>
            <a:r>
              <a:rPr lang="es-ES" sz="3500" b="1" i="0" u="none" strike="noStrike" cap="none">
                <a:solidFill>
                  <a:srgbClr val="FFFF00"/>
                </a:solidFill>
                <a:latin typeface="Century Gothic"/>
                <a:ea typeface="Century Gothic"/>
                <a:cs typeface="Century Gothic"/>
                <a:sym typeface="Century Gothic"/>
              </a:rPr>
              <a:t>Destacadas</a:t>
            </a:r>
            <a:endParaRPr sz="1800" b="1" i="0" u="none" strike="noStrike" cap="none">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8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p:nvPr/>
        </p:nvSpPr>
        <p:spPr>
          <a:xfrm>
            <a:off x="0" y="148846"/>
            <a:ext cx="121920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ES" sz="2300" b="1" i="0" u="none" strike="noStrike" cap="none" dirty="0">
                <a:solidFill>
                  <a:srgbClr val="3B7FF2"/>
                </a:solidFill>
                <a:latin typeface="Century Gothic"/>
                <a:ea typeface="Century Gothic"/>
                <a:cs typeface="Century Gothic"/>
                <a:sym typeface="Century Gothic"/>
              </a:rPr>
              <a:t>Conservación varias escuelas en servicio local de educación </a:t>
            </a:r>
            <a:r>
              <a:rPr lang="es-ES" sz="2300" b="1" dirty="0">
                <a:solidFill>
                  <a:srgbClr val="3B7FF2"/>
                </a:solidFill>
                <a:latin typeface="Century Gothic"/>
                <a:ea typeface="Century Gothic"/>
                <a:cs typeface="Century Gothic"/>
                <a:sym typeface="Century Gothic"/>
              </a:rPr>
              <a:t>pública</a:t>
            </a:r>
            <a:r>
              <a:rPr lang="es-ES" sz="2300" b="1" i="0" u="none" strike="noStrike" cap="none" dirty="0">
                <a:solidFill>
                  <a:srgbClr val="3B7FF2"/>
                </a:solidFill>
                <a:latin typeface="Century Gothic"/>
                <a:ea typeface="Century Gothic"/>
                <a:cs typeface="Century Gothic"/>
                <a:sym typeface="Century Gothic"/>
              </a:rPr>
              <a:t> </a:t>
            </a:r>
            <a:r>
              <a:rPr lang="es-ES" sz="2300" b="1" i="0" u="none" strike="noStrike" cap="none" dirty="0" err="1">
                <a:solidFill>
                  <a:srgbClr val="3B7FF2"/>
                </a:solidFill>
                <a:latin typeface="Century Gothic"/>
                <a:ea typeface="Century Gothic"/>
                <a:cs typeface="Century Gothic"/>
                <a:sym typeface="Century Gothic"/>
              </a:rPr>
              <a:t>Andalien</a:t>
            </a:r>
            <a:r>
              <a:rPr lang="es-ES" sz="2300" b="1" i="0" u="none" strike="noStrike" cap="none" dirty="0">
                <a:solidFill>
                  <a:srgbClr val="3B7FF2"/>
                </a:solidFill>
                <a:latin typeface="Century Gothic"/>
                <a:ea typeface="Century Gothic"/>
                <a:cs typeface="Century Gothic"/>
                <a:sym typeface="Century Gothic"/>
              </a:rPr>
              <a:t> Sur</a:t>
            </a:r>
            <a:endParaRPr dirty="0"/>
          </a:p>
          <a:p>
            <a:pPr marL="0" marR="0" lvl="0" indent="0" algn="l" rtl="0">
              <a:lnSpc>
                <a:spcPct val="100000"/>
              </a:lnSpc>
              <a:spcBef>
                <a:spcPts val="0"/>
              </a:spcBef>
              <a:spcAft>
                <a:spcPts val="0"/>
              </a:spcAft>
              <a:buClr>
                <a:srgbClr val="FFFFFF"/>
              </a:buClr>
              <a:buSzPts val="4000"/>
              <a:buFont typeface="Libre Franklin Medium"/>
              <a:buNone/>
            </a:pPr>
            <a:r>
              <a:rPr lang="es-ES" sz="2300" b="1" i="0" u="none" strike="noStrike" cap="none" dirty="0">
                <a:solidFill>
                  <a:srgbClr val="3B7FF2"/>
                </a:solidFill>
                <a:latin typeface="Century Gothic"/>
                <a:ea typeface="Century Gothic"/>
                <a:cs typeface="Century Gothic"/>
                <a:sym typeface="Century Gothic"/>
              </a:rPr>
              <a:t>(Comunas de  Concepción y Chiguayante)</a:t>
            </a:r>
            <a:endParaRPr sz="2300" b="1" i="0" u="none" strike="noStrike" cap="none" dirty="0">
              <a:solidFill>
                <a:schemeClr val="lt1"/>
              </a:solidFill>
              <a:latin typeface="Century Gothic"/>
              <a:ea typeface="Century Gothic"/>
              <a:cs typeface="Century Gothic"/>
              <a:sym typeface="Century Gothic"/>
            </a:endParaRPr>
          </a:p>
        </p:txBody>
      </p:sp>
      <p:sp>
        <p:nvSpPr>
          <p:cNvPr id="115" name="Google Shape;115;p6"/>
          <p:cNvSpPr txBox="1"/>
          <p:nvPr/>
        </p:nvSpPr>
        <p:spPr>
          <a:xfrm>
            <a:off x="7795895" y="6426476"/>
            <a:ext cx="416242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100" b="0" i="1" u="none" strike="noStrike" cap="none">
                <a:solidFill>
                  <a:srgbClr val="000000"/>
                </a:solidFill>
                <a:latin typeface="Arial"/>
                <a:ea typeface="Arial"/>
                <a:cs typeface="Arial"/>
                <a:sym typeface="Arial"/>
              </a:rPr>
              <a:t>Fuente: Unidad de Estudios CChC Concepción</a:t>
            </a:r>
            <a:endParaRPr sz="1100" b="0" i="1" u="none" strike="noStrike" cap="none">
              <a:solidFill>
                <a:srgbClr val="000000"/>
              </a:solidFill>
              <a:latin typeface="Arial"/>
              <a:ea typeface="Arial"/>
              <a:cs typeface="Arial"/>
              <a:sym typeface="Arial"/>
            </a:endParaRPr>
          </a:p>
        </p:txBody>
      </p:sp>
      <p:sp>
        <p:nvSpPr>
          <p:cNvPr id="116" name="Google Shape;116;p6"/>
          <p:cNvSpPr txBox="1"/>
          <p:nvPr/>
        </p:nvSpPr>
        <p:spPr>
          <a:xfrm>
            <a:off x="6350696" y="2474908"/>
            <a:ext cx="5411244" cy="1908184"/>
          </a:xfrm>
          <a:prstGeom prst="rect">
            <a:avLst/>
          </a:prstGeom>
          <a:noFill/>
          <a:ln>
            <a:noFill/>
          </a:ln>
        </p:spPr>
        <p:txBody>
          <a:bodyPr spcFirstLastPara="1" wrap="square" lIns="91425" tIns="91425" rIns="91425" bIns="91425" anchor="t" anchorCtr="0">
            <a:spAutoFit/>
          </a:bodyPr>
          <a:lstStyle/>
          <a:p>
            <a:pPr marL="133350" marR="0" lvl="0" indent="0" algn="just" rtl="0">
              <a:lnSpc>
                <a:spcPct val="100000"/>
              </a:lnSpc>
              <a:spcBef>
                <a:spcPts val="0"/>
              </a:spcBef>
              <a:spcAft>
                <a:spcPts val="0"/>
              </a:spcAft>
              <a:buNone/>
            </a:pPr>
            <a:r>
              <a:rPr lang="es-ES" sz="1400" b="0" i="0" u="none" strike="noStrike" cap="none" dirty="0">
                <a:solidFill>
                  <a:schemeClr val="tx1"/>
                </a:solidFill>
                <a:latin typeface="Arial"/>
                <a:ea typeface="Arial"/>
                <a:cs typeface="Arial"/>
                <a:sym typeface="Arial"/>
              </a:rPr>
              <a:t>Conservaciones varias de los liceos, escuelas y/o colegios:</a:t>
            </a:r>
          </a:p>
          <a:p>
            <a:pPr marL="133350" marR="0" lvl="0" indent="0" algn="just" rtl="0">
              <a:lnSpc>
                <a:spcPct val="100000"/>
              </a:lnSpc>
              <a:spcBef>
                <a:spcPts val="0"/>
              </a:spcBef>
              <a:spcAft>
                <a:spcPts val="0"/>
              </a:spcAft>
              <a:buNone/>
            </a:pPr>
            <a:endParaRPr lang="es-ES" dirty="0">
              <a:solidFill>
                <a:schemeClr val="tx1"/>
              </a:solidFill>
            </a:endParaRPr>
          </a:p>
          <a:p>
            <a:pPr marL="419100" marR="0" lvl="0" indent="-285750" algn="just" rtl="0">
              <a:lnSpc>
                <a:spcPct val="100000"/>
              </a:lnSpc>
              <a:spcBef>
                <a:spcPts val="0"/>
              </a:spcBef>
              <a:spcAft>
                <a:spcPts val="0"/>
              </a:spcAft>
              <a:buFont typeface="Arial" panose="020B0604020202020204" pitchFamily="34" charset="0"/>
              <a:buChar char="•"/>
            </a:pPr>
            <a:r>
              <a:rPr lang="es-ES" sz="1400" b="0" i="0" u="none" strike="noStrike" cap="none" dirty="0">
                <a:solidFill>
                  <a:schemeClr val="tx1"/>
                </a:solidFill>
                <a:latin typeface="Arial"/>
                <a:ea typeface="Arial"/>
                <a:cs typeface="Arial"/>
                <a:sym typeface="Arial"/>
              </a:rPr>
              <a:t>Conservación escuela Lagos De Chile</a:t>
            </a:r>
          </a:p>
          <a:p>
            <a:pPr marL="419100" marR="0" lvl="0" indent="-285750" algn="just" rtl="0">
              <a:lnSpc>
                <a:spcPct val="100000"/>
              </a:lnSpc>
              <a:spcBef>
                <a:spcPts val="0"/>
              </a:spcBef>
              <a:spcAft>
                <a:spcPts val="0"/>
              </a:spcAft>
              <a:buFont typeface="Arial" panose="020B0604020202020204" pitchFamily="34" charset="0"/>
              <a:buChar char="•"/>
            </a:pPr>
            <a:r>
              <a:rPr lang="es-CL" sz="1400" b="0" i="0" u="none" strike="noStrike" cap="none" dirty="0">
                <a:solidFill>
                  <a:schemeClr val="tx1"/>
                </a:solidFill>
                <a:latin typeface="Arial"/>
                <a:ea typeface="Arial"/>
                <a:cs typeface="Arial"/>
                <a:sym typeface="Arial"/>
              </a:rPr>
              <a:t>Conservación escuela Oscar Castro</a:t>
            </a:r>
          </a:p>
          <a:p>
            <a:pPr marL="419100" marR="0" lvl="0" indent="-285750" algn="just" rtl="0">
              <a:lnSpc>
                <a:spcPct val="100000"/>
              </a:lnSpc>
              <a:spcBef>
                <a:spcPts val="0"/>
              </a:spcBef>
              <a:spcAft>
                <a:spcPts val="0"/>
              </a:spcAft>
              <a:buFont typeface="Arial" panose="020B0604020202020204" pitchFamily="34" charset="0"/>
              <a:buChar char="•"/>
            </a:pPr>
            <a:r>
              <a:rPr lang="es-MX" sz="1400" b="0" i="0" u="none" strike="noStrike" cap="none" dirty="0">
                <a:solidFill>
                  <a:schemeClr val="tx1"/>
                </a:solidFill>
                <a:latin typeface="Arial"/>
                <a:ea typeface="Arial"/>
                <a:cs typeface="Arial"/>
                <a:sym typeface="Arial"/>
              </a:rPr>
              <a:t>Conservación Liceo Hipólito Salas Chiguayante</a:t>
            </a:r>
          </a:p>
          <a:p>
            <a:pPr marL="419100" marR="0" lvl="0" indent="-285750" algn="just" rtl="0">
              <a:lnSpc>
                <a:spcPct val="100000"/>
              </a:lnSpc>
              <a:spcBef>
                <a:spcPts val="0"/>
              </a:spcBef>
              <a:spcAft>
                <a:spcPts val="0"/>
              </a:spcAft>
              <a:buFont typeface="Arial" panose="020B0604020202020204" pitchFamily="34" charset="0"/>
              <a:buChar char="•"/>
            </a:pPr>
            <a:r>
              <a:rPr lang="es-CL" dirty="0">
                <a:solidFill>
                  <a:schemeClr val="tx1"/>
                </a:solidFill>
              </a:rPr>
              <a:t>Conservación Escuela </a:t>
            </a:r>
            <a:r>
              <a:rPr lang="es-CL" dirty="0" err="1">
                <a:solidFill>
                  <a:schemeClr val="tx1"/>
                </a:solidFill>
              </a:rPr>
              <a:t>Manquimavida</a:t>
            </a:r>
            <a:endParaRPr lang="es-CL" dirty="0">
              <a:solidFill>
                <a:schemeClr val="tx1"/>
              </a:solidFill>
            </a:endParaRPr>
          </a:p>
          <a:p>
            <a:pPr marL="419100" marR="0" lvl="0" indent="-285750" algn="just" rtl="0">
              <a:lnSpc>
                <a:spcPct val="100000"/>
              </a:lnSpc>
              <a:spcBef>
                <a:spcPts val="0"/>
              </a:spcBef>
              <a:spcAft>
                <a:spcPts val="0"/>
              </a:spcAft>
              <a:buFont typeface="Arial" panose="020B0604020202020204" pitchFamily="34" charset="0"/>
              <a:buChar char="•"/>
            </a:pPr>
            <a:r>
              <a:rPr lang="es-MX" dirty="0">
                <a:solidFill>
                  <a:schemeClr val="tx1"/>
                </a:solidFill>
              </a:rPr>
              <a:t>Conservación Pabellón Rengo, Liceo De Niñas,</a:t>
            </a:r>
            <a:endParaRPr lang="es-CL" dirty="0">
              <a:solidFill>
                <a:schemeClr val="tx1"/>
              </a:solidFill>
            </a:endParaRPr>
          </a:p>
          <a:p>
            <a:pPr marL="133350" marR="0" lvl="0" indent="0" algn="just" rtl="0">
              <a:lnSpc>
                <a:spcPct val="100000"/>
              </a:lnSpc>
              <a:spcBef>
                <a:spcPts val="0"/>
              </a:spcBef>
              <a:spcAft>
                <a:spcPts val="0"/>
              </a:spcAft>
              <a:buNone/>
            </a:pPr>
            <a:endParaRPr sz="1400" b="0" i="0" u="none" strike="noStrike" cap="none" dirty="0">
              <a:solidFill>
                <a:schemeClr val="lt1"/>
              </a:solidFill>
              <a:highlight>
                <a:srgbClr val="FF00FF"/>
              </a:highlight>
              <a:latin typeface="Arial"/>
              <a:ea typeface="Arial"/>
              <a:cs typeface="Arial"/>
              <a:sym typeface="Arial"/>
            </a:endParaRPr>
          </a:p>
        </p:txBody>
      </p:sp>
      <p:graphicFrame>
        <p:nvGraphicFramePr>
          <p:cNvPr id="117" name="Google Shape;117;p6"/>
          <p:cNvGraphicFramePr/>
          <p:nvPr>
            <p:extLst>
              <p:ext uri="{D42A27DB-BD31-4B8C-83A1-F6EECF244321}">
                <p14:modId xmlns:p14="http://schemas.microsoft.com/office/powerpoint/2010/main" val="1690392218"/>
              </p:ext>
            </p:extLst>
          </p:nvPr>
        </p:nvGraphicFramePr>
        <p:xfrm>
          <a:off x="176481" y="1035712"/>
          <a:ext cx="11195453" cy="1122680"/>
        </p:xfrm>
        <a:graphic>
          <a:graphicData uri="http://schemas.openxmlformats.org/drawingml/2006/table">
            <a:tbl>
              <a:tblPr>
                <a:noFill/>
                <a:tableStyleId>{CF536DA3-2205-40EC-BB1E-FEA6A23E0B00}</a:tableStyleId>
              </a:tblPr>
              <a:tblGrid>
                <a:gridCol w="3021676">
                  <a:extLst>
                    <a:ext uri="{9D8B030D-6E8A-4147-A177-3AD203B41FA5}">
                      <a16:colId xmlns:a16="http://schemas.microsoft.com/office/drawing/2014/main" val="20000"/>
                    </a:ext>
                  </a:extLst>
                </a:gridCol>
                <a:gridCol w="236425">
                  <a:extLst>
                    <a:ext uri="{9D8B030D-6E8A-4147-A177-3AD203B41FA5}">
                      <a16:colId xmlns:a16="http://schemas.microsoft.com/office/drawing/2014/main" val="20001"/>
                    </a:ext>
                  </a:extLst>
                </a:gridCol>
                <a:gridCol w="7937352">
                  <a:extLst>
                    <a:ext uri="{9D8B030D-6E8A-4147-A177-3AD203B41FA5}">
                      <a16:colId xmlns:a16="http://schemas.microsoft.com/office/drawing/2014/main" val="20002"/>
                    </a:ext>
                  </a:extLst>
                </a:gridCol>
              </a:tblGrid>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INVERSIÓN MM$</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725</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FECHA ADJUDICADA</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Diciembre de 2024</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MANDANTE</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MX" sz="1800" b="0" i="0" u="none" strike="noStrike" cap="none" dirty="0">
                          <a:solidFill>
                            <a:srgbClr val="000000"/>
                          </a:solidFill>
                          <a:latin typeface="Calibri"/>
                          <a:ea typeface="Calibri"/>
                          <a:cs typeface="Calibri"/>
                          <a:sym typeface="Calibri"/>
                        </a:rPr>
                        <a:t>SERVICIO LOCAL DE EDUCACION PUBLICA ANDALIEN SUR</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CONSTRUYE</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L" dirty="0"/>
                        <a:t>Constructora </a:t>
                      </a:r>
                      <a:r>
                        <a:rPr lang="es-CL" dirty="0" err="1"/>
                        <a:t>Nahen</a:t>
                      </a:r>
                      <a:r>
                        <a:rPr lang="es-CL" dirty="0"/>
                        <a:t> Ltda. / </a:t>
                      </a:r>
                      <a:r>
                        <a:rPr lang="es-MX" dirty="0"/>
                        <a:t>Constructora </a:t>
                      </a:r>
                      <a:r>
                        <a:rPr lang="es-MX" dirty="0" err="1"/>
                        <a:t>Yubini</a:t>
                      </a:r>
                      <a:r>
                        <a:rPr lang="es-MX" dirty="0"/>
                        <a:t> y </a:t>
                      </a:r>
                      <a:r>
                        <a:rPr lang="es-MX" dirty="0" err="1"/>
                        <a:t>Cía.Ltda</a:t>
                      </a:r>
                      <a:r>
                        <a:rPr lang="es-MX" dirty="0"/>
                        <a:t>./ Constructora A y M </a:t>
                      </a:r>
                      <a:r>
                        <a:rPr lang="es-MX" dirty="0" err="1"/>
                        <a:t>Ltda</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3" name="Imagen 2">
            <a:extLst>
              <a:ext uri="{FF2B5EF4-FFF2-40B4-BE49-F238E27FC236}">
                <a16:creationId xmlns:a16="http://schemas.microsoft.com/office/drawing/2014/main" id="{373EB994-84AE-E007-EE02-AD4A152A6A0C}"/>
              </a:ext>
            </a:extLst>
          </p:cNvPr>
          <p:cNvPicPr>
            <a:picLocks noChangeAspect="1"/>
          </p:cNvPicPr>
          <p:nvPr/>
        </p:nvPicPr>
        <p:blipFill>
          <a:blip r:embed="rId3"/>
          <a:stretch>
            <a:fillRect/>
          </a:stretch>
        </p:blipFill>
        <p:spPr>
          <a:xfrm>
            <a:off x="176481" y="2362934"/>
            <a:ext cx="5919519" cy="4233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9"/>
          <p:cNvSpPr txBox="1"/>
          <p:nvPr/>
        </p:nvSpPr>
        <p:spPr>
          <a:xfrm>
            <a:off x="0" y="300719"/>
            <a:ext cx="12192000"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MX" sz="2600" b="1" i="0" u="none" strike="noStrike" cap="none" dirty="0">
                <a:solidFill>
                  <a:srgbClr val="3B7FF2"/>
                </a:solidFill>
                <a:latin typeface="Century Gothic"/>
                <a:ea typeface="Century Gothic"/>
                <a:cs typeface="Century Gothic"/>
                <a:sym typeface="Century Gothic"/>
              </a:rPr>
              <a:t>Alteración de Cauce por Descargas de Aguas Lluvias en Río </a:t>
            </a:r>
            <a:r>
              <a:rPr lang="es-MX" sz="2600" b="1" i="0" u="none" strike="noStrike" cap="none" dirty="0" err="1">
                <a:solidFill>
                  <a:srgbClr val="3B7FF2"/>
                </a:solidFill>
                <a:latin typeface="Century Gothic"/>
                <a:ea typeface="Century Gothic"/>
                <a:cs typeface="Century Gothic"/>
                <a:sym typeface="Century Gothic"/>
              </a:rPr>
              <a:t>Quidico</a:t>
            </a:r>
            <a:r>
              <a:rPr lang="es-MX" sz="2600" b="1" i="0" u="none" strike="noStrike" cap="none" dirty="0">
                <a:solidFill>
                  <a:srgbClr val="3B7FF2"/>
                </a:solidFill>
                <a:latin typeface="Century Gothic"/>
                <a:ea typeface="Century Gothic"/>
                <a:cs typeface="Century Gothic"/>
                <a:sym typeface="Century Gothic"/>
              </a:rPr>
              <a:t>, Canal de Aguas Lluvias y Quebradas </a:t>
            </a:r>
            <a:r>
              <a:rPr lang="es-ES" sz="2600" b="1" i="0" u="none" strike="noStrike" cap="none" dirty="0">
                <a:solidFill>
                  <a:srgbClr val="3B7FF2"/>
                </a:solidFill>
                <a:latin typeface="Century Gothic"/>
                <a:ea typeface="Century Gothic"/>
                <a:cs typeface="Century Gothic"/>
                <a:sym typeface="Century Gothic"/>
              </a:rPr>
              <a:t>(Comuna </a:t>
            </a:r>
            <a:r>
              <a:rPr lang="es-ES" sz="2600" b="1" dirty="0">
                <a:solidFill>
                  <a:srgbClr val="3B7FF2"/>
                </a:solidFill>
                <a:latin typeface="Century Gothic"/>
                <a:ea typeface="Century Gothic"/>
                <a:cs typeface="Century Gothic"/>
                <a:sym typeface="Century Gothic"/>
              </a:rPr>
              <a:t>Tirúa</a:t>
            </a:r>
            <a:r>
              <a:rPr lang="es-ES" sz="2600" b="1" i="0" u="none" strike="noStrike" cap="none" dirty="0">
                <a:solidFill>
                  <a:srgbClr val="3B7FF2"/>
                </a:solidFill>
                <a:latin typeface="Century Gothic"/>
                <a:ea typeface="Century Gothic"/>
                <a:cs typeface="Century Gothic"/>
                <a:sym typeface="Century Gothic"/>
              </a:rPr>
              <a:t>)</a:t>
            </a:r>
            <a:endParaRPr dirty="0"/>
          </a:p>
        </p:txBody>
      </p:sp>
      <p:sp>
        <p:nvSpPr>
          <p:cNvPr id="125" name="Google Shape;125;p9"/>
          <p:cNvSpPr txBox="1"/>
          <p:nvPr/>
        </p:nvSpPr>
        <p:spPr>
          <a:xfrm>
            <a:off x="7795895" y="6426476"/>
            <a:ext cx="416242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100" b="0" i="1" u="none" strike="noStrike" cap="none">
                <a:solidFill>
                  <a:srgbClr val="000000"/>
                </a:solidFill>
                <a:latin typeface="Arial"/>
                <a:ea typeface="Arial"/>
                <a:cs typeface="Arial"/>
                <a:sym typeface="Arial"/>
              </a:rPr>
              <a:t>Fuente: Unidad de Estudios CChC Concepción</a:t>
            </a:r>
            <a:endParaRPr sz="1100" b="0" i="1" u="none" strike="noStrike" cap="none">
              <a:solidFill>
                <a:srgbClr val="000000"/>
              </a:solidFill>
              <a:latin typeface="Arial"/>
              <a:ea typeface="Arial"/>
              <a:cs typeface="Arial"/>
              <a:sym typeface="Arial"/>
            </a:endParaRPr>
          </a:p>
        </p:txBody>
      </p:sp>
      <p:graphicFrame>
        <p:nvGraphicFramePr>
          <p:cNvPr id="126" name="Google Shape;126;p9"/>
          <p:cNvGraphicFramePr/>
          <p:nvPr>
            <p:extLst>
              <p:ext uri="{D42A27DB-BD31-4B8C-83A1-F6EECF244321}">
                <p14:modId xmlns:p14="http://schemas.microsoft.com/office/powerpoint/2010/main" val="2740179841"/>
              </p:ext>
            </p:extLst>
          </p:nvPr>
        </p:nvGraphicFramePr>
        <p:xfrm>
          <a:off x="160514" y="1372868"/>
          <a:ext cx="6285051" cy="1122680"/>
        </p:xfrm>
        <a:graphic>
          <a:graphicData uri="http://schemas.openxmlformats.org/drawingml/2006/table">
            <a:tbl>
              <a:tblPr>
                <a:noFill/>
                <a:tableStyleId>{CF536DA3-2205-40EC-BB1E-FEA6A23E0B00}</a:tableStyleId>
              </a:tblPr>
              <a:tblGrid>
                <a:gridCol w="3284538">
                  <a:extLst>
                    <a:ext uri="{9D8B030D-6E8A-4147-A177-3AD203B41FA5}">
                      <a16:colId xmlns:a16="http://schemas.microsoft.com/office/drawing/2014/main" val="20000"/>
                    </a:ext>
                  </a:extLst>
                </a:gridCol>
                <a:gridCol w="157300">
                  <a:extLst>
                    <a:ext uri="{9D8B030D-6E8A-4147-A177-3AD203B41FA5}">
                      <a16:colId xmlns:a16="http://schemas.microsoft.com/office/drawing/2014/main" val="20001"/>
                    </a:ext>
                  </a:extLst>
                </a:gridCol>
                <a:gridCol w="2843213">
                  <a:extLst>
                    <a:ext uri="{9D8B030D-6E8A-4147-A177-3AD203B41FA5}">
                      <a16:colId xmlns:a16="http://schemas.microsoft.com/office/drawing/2014/main" val="20002"/>
                    </a:ext>
                  </a:extLst>
                </a:gridCol>
              </a:tblGrid>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INVERSIÓN MM$</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13.300</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INGRESO A CALIFICACIÓN SEA</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31 diciembre 2024</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MANDANTE</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Ilustre Municipalidad de Tirúa</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FECHA ESTIMADA CONSTRUCCIÓN</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Enero de 2027</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CuadroTexto 2">
            <a:extLst>
              <a:ext uri="{FF2B5EF4-FFF2-40B4-BE49-F238E27FC236}">
                <a16:creationId xmlns:a16="http://schemas.microsoft.com/office/drawing/2014/main" id="{606ED2CB-0C40-A68E-900C-FF934E0C2D3D}"/>
              </a:ext>
            </a:extLst>
          </p:cNvPr>
          <p:cNvSpPr txBox="1"/>
          <p:nvPr/>
        </p:nvSpPr>
        <p:spPr>
          <a:xfrm>
            <a:off x="7102258" y="2806454"/>
            <a:ext cx="4856062" cy="3293209"/>
          </a:xfrm>
          <a:prstGeom prst="rect">
            <a:avLst/>
          </a:prstGeom>
          <a:noFill/>
        </p:spPr>
        <p:txBody>
          <a:bodyPr wrap="square">
            <a:spAutoFit/>
          </a:bodyPr>
          <a:lstStyle/>
          <a:p>
            <a:pPr algn="just"/>
            <a:r>
              <a:rPr lang="es-MX"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Instalación de redes de Aguas Lluvias y obras de pavimentación con el fin de entregar una solución de ingeniería a las escorrentías superficiales generadas por los fenómenos de lluvia dentro del área urbana de la localidad de </a:t>
            </a:r>
            <a:r>
              <a:rPr lang="es-MX"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Quidico</a:t>
            </a:r>
            <a:r>
              <a:rPr lang="es-MX"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esto, se ampliará la infraestructura fluvial presente en distintas locaciones al interior de la localidad, con nuevas redes de aguas lluvias y el encajonamiento de canales naturales, permitiendo un transporte más seguro y eficiente del flujo provocado por la escorrentía superficial hacía los distintos puntos de descarga presentes tanto en el Río </a:t>
            </a:r>
            <a:r>
              <a:rPr lang="es-MX" sz="16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Quidico</a:t>
            </a:r>
            <a:r>
              <a:rPr lang="es-MX"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como a lo largo del borde costero de la zona urbana.</a:t>
            </a:r>
            <a:endParaRPr lang="es-CL"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Imagen 4">
            <a:extLst>
              <a:ext uri="{FF2B5EF4-FFF2-40B4-BE49-F238E27FC236}">
                <a16:creationId xmlns:a16="http://schemas.microsoft.com/office/drawing/2014/main" id="{E02CEEA4-885B-A7C3-2074-E41017ADC9E8}"/>
              </a:ext>
            </a:extLst>
          </p:cNvPr>
          <p:cNvPicPr>
            <a:picLocks noChangeAspect="1"/>
          </p:cNvPicPr>
          <p:nvPr/>
        </p:nvPicPr>
        <p:blipFill>
          <a:blip r:embed="rId3"/>
          <a:stretch>
            <a:fillRect/>
          </a:stretch>
        </p:blipFill>
        <p:spPr>
          <a:xfrm>
            <a:off x="233680" y="2640986"/>
            <a:ext cx="6666082" cy="37854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210006B8-61FE-4F86-EE40-E0B214288ED7}"/>
            </a:ext>
          </a:extLst>
        </p:cNvPr>
        <p:cNvGrpSpPr/>
        <p:nvPr/>
      </p:nvGrpSpPr>
      <p:grpSpPr>
        <a:xfrm>
          <a:off x="0" y="0"/>
          <a:ext cx="0" cy="0"/>
          <a:chOff x="0" y="0"/>
          <a:chExt cx="0" cy="0"/>
        </a:xfrm>
      </p:grpSpPr>
      <p:sp>
        <p:nvSpPr>
          <p:cNvPr id="124" name="Google Shape;124;p9">
            <a:extLst>
              <a:ext uri="{FF2B5EF4-FFF2-40B4-BE49-F238E27FC236}">
                <a16:creationId xmlns:a16="http://schemas.microsoft.com/office/drawing/2014/main" id="{3384B1EB-9632-F035-BD57-903882220D05}"/>
              </a:ext>
            </a:extLst>
          </p:cNvPr>
          <p:cNvSpPr txBox="1"/>
          <p:nvPr/>
        </p:nvSpPr>
        <p:spPr>
          <a:xfrm>
            <a:off x="0" y="300719"/>
            <a:ext cx="12192000"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MX" sz="2600" b="1" i="0" u="none" strike="noStrike" cap="none" dirty="0">
                <a:solidFill>
                  <a:srgbClr val="3B7FF2"/>
                </a:solidFill>
                <a:latin typeface="Century Gothic"/>
                <a:ea typeface="Century Gothic"/>
                <a:cs typeface="Century Gothic"/>
                <a:sym typeface="Century Gothic"/>
              </a:rPr>
              <a:t>Proyecto Habitacional Social MINVU, Parque Solidario, Sandra Oliva I y II</a:t>
            </a:r>
          </a:p>
          <a:p>
            <a:pPr marL="0" marR="0" lvl="0" indent="0" algn="l" rtl="0">
              <a:lnSpc>
                <a:spcPct val="100000"/>
              </a:lnSpc>
              <a:spcBef>
                <a:spcPts val="0"/>
              </a:spcBef>
              <a:spcAft>
                <a:spcPts val="0"/>
              </a:spcAft>
              <a:buClr>
                <a:srgbClr val="FFFFFF"/>
              </a:buClr>
              <a:buSzPts val="4000"/>
              <a:buFont typeface="Libre Franklin Medium"/>
              <a:buNone/>
            </a:pPr>
            <a:r>
              <a:rPr lang="es-MX" sz="2600" b="1" dirty="0">
                <a:solidFill>
                  <a:srgbClr val="3B7FF2"/>
                </a:solidFill>
                <a:latin typeface="Century Gothic"/>
                <a:sym typeface="Century Gothic"/>
              </a:rPr>
              <a:t>(Comuna de Concepción)</a:t>
            </a:r>
            <a:endParaRPr dirty="0"/>
          </a:p>
        </p:txBody>
      </p:sp>
      <p:sp>
        <p:nvSpPr>
          <p:cNvPr id="125" name="Google Shape;125;p9">
            <a:extLst>
              <a:ext uri="{FF2B5EF4-FFF2-40B4-BE49-F238E27FC236}">
                <a16:creationId xmlns:a16="http://schemas.microsoft.com/office/drawing/2014/main" id="{38766162-6048-9BAD-2073-D15156AEF704}"/>
              </a:ext>
            </a:extLst>
          </p:cNvPr>
          <p:cNvSpPr txBox="1"/>
          <p:nvPr/>
        </p:nvSpPr>
        <p:spPr>
          <a:xfrm>
            <a:off x="7795895" y="6426476"/>
            <a:ext cx="416242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100" b="0" i="1" u="none" strike="noStrike" cap="none">
                <a:solidFill>
                  <a:srgbClr val="000000"/>
                </a:solidFill>
                <a:latin typeface="Arial"/>
                <a:ea typeface="Arial"/>
                <a:cs typeface="Arial"/>
                <a:sym typeface="Arial"/>
              </a:rPr>
              <a:t>Fuente: Unidad de Estudios CChC Concepción</a:t>
            </a:r>
            <a:endParaRPr sz="1100" b="0" i="1" u="none" strike="noStrike" cap="none">
              <a:solidFill>
                <a:srgbClr val="000000"/>
              </a:solidFill>
              <a:latin typeface="Arial"/>
              <a:ea typeface="Arial"/>
              <a:cs typeface="Arial"/>
              <a:sym typeface="Arial"/>
            </a:endParaRPr>
          </a:p>
        </p:txBody>
      </p:sp>
      <p:graphicFrame>
        <p:nvGraphicFramePr>
          <p:cNvPr id="126" name="Google Shape;126;p9">
            <a:extLst>
              <a:ext uri="{FF2B5EF4-FFF2-40B4-BE49-F238E27FC236}">
                <a16:creationId xmlns:a16="http://schemas.microsoft.com/office/drawing/2014/main" id="{829E6351-8F4F-86C8-CDC1-35BBFDC9D026}"/>
              </a:ext>
            </a:extLst>
          </p:cNvPr>
          <p:cNvGraphicFramePr/>
          <p:nvPr>
            <p:extLst>
              <p:ext uri="{D42A27DB-BD31-4B8C-83A1-F6EECF244321}">
                <p14:modId xmlns:p14="http://schemas.microsoft.com/office/powerpoint/2010/main" val="3470440733"/>
              </p:ext>
            </p:extLst>
          </p:nvPr>
        </p:nvGraphicFramePr>
        <p:xfrm>
          <a:off x="160514" y="1372868"/>
          <a:ext cx="8844101" cy="1122680"/>
        </p:xfrm>
        <a:graphic>
          <a:graphicData uri="http://schemas.openxmlformats.org/drawingml/2006/table">
            <a:tbl>
              <a:tblPr>
                <a:noFill/>
                <a:tableStyleId>{CF536DA3-2205-40EC-BB1E-FEA6A23E0B00}</a:tableStyleId>
              </a:tblPr>
              <a:tblGrid>
                <a:gridCol w="3284538">
                  <a:extLst>
                    <a:ext uri="{9D8B030D-6E8A-4147-A177-3AD203B41FA5}">
                      <a16:colId xmlns:a16="http://schemas.microsoft.com/office/drawing/2014/main" val="20000"/>
                    </a:ext>
                  </a:extLst>
                </a:gridCol>
                <a:gridCol w="157300">
                  <a:extLst>
                    <a:ext uri="{9D8B030D-6E8A-4147-A177-3AD203B41FA5}">
                      <a16:colId xmlns:a16="http://schemas.microsoft.com/office/drawing/2014/main" val="20001"/>
                    </a:ext>
                  </a:extLst>
                </a:gridCol>
                <a:gridCol w="5402263">
                  <a:extLst>
                    <a:ext uri="{9D8B030D-6E8A-4147-A177-3AD203B41FA5}">
                      <a16:colId xmlns:a16="http://schemas.microsoft.com/office/drawing/2014/main" val="20002"/>
                    </a:ext>
                  </a:extLst>
                </a:gridCol>
              </a:tblGrid>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INVERSIÓN MM$</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31.000</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INGRESO A CALIFICACIÓN SEA</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10 diciembre 2024</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MANDANTE</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Servicios Financieros e Inmobiliarios </a:t>
                      </a:r>
                      <a:r>
                        <a:rPr lang="es-ES" sz="1800" b="0" i="0" u="none" strike="noStrike" cap="none" dirty="0" err="1">
                          <a:solidFill>
                            <a:srgbClr val="000000"/>
                          </a:solidFill>
                          <a:latin typeface="Calibri"/>
                          <a:ea typeface="Calibri"/>
                          <a:cs typeface="Calibri"/>
                          <a:sym typeface="Calibri"/>
                        </a:rPr>
                        <a:t>Credyhogar</a:t>
                      </a:r>
                      <a:r>
                        <a:rPr lang="es-ES" sz="1800" b="0" i="0" u="none" strike="noStrike" cap="none" dirty="0">
                          <a:solidFill>
                            <a:srgbClr val="000000"/>
                          </a:solidFill>
                          <a:latin typeface="Calibri"/>
                          <a:ea typeface="Calibri"/>
                          <a:cs typeface="Calibri"/>
                          <a:sym typeface="Calibri"/>
                        </a:rPr>
                        <a:t> Limitada</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FECHA ESTIMADA CONSTRUCCIÓN</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Agosto de 2025</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CuadroTexto 2">
            <a:extLst>
              <a:ext uri="{FF2B5EF4-FFF2-40B4-BE49-F238E27FC236}">
                <a16:creationId xmlns:a16="http://schemas.microsoft.com/office/drawing/2014/main" id="{14685002-09C9-2B6B-9D5B-2154C1F7C206}"/>
              </a:ext>
            </a:extLst>
          </p:cNvPr>
          <p:cNvSpPr txBox="1"/>
          <p:nvPr/>
        </p:nvSpPr>
        <p:spPr>
          <a:xfrm>
            <a:off x="7102258" y="2675185"/>
            <a:ext cx="4856062" cy="3785652"/>
          </a:xfrm>
          <a:prstGeom prst="rect">
            <a:avLst/>
          </a:prstGeom>
          <a:noFill/>
        </p:spPr>
        <p:txBody>
          <a:bodyPr wrap="square">
            <a:spAutoFit/>
          </a:bodyPr>
          <a:lstStyle/>
          <a:p>
            <a:pPr algn="just"/>
            <a:r>
              <a:rPr lang="es-MX"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Construcción de 500 departamentos distribuidos en 3 condominios, 13 torres de 5 pisos cada una, junto a 424 estacionamientos vehiculares privados, 240 estacionamientos de bicicletas, equipamiento, locales comerciales, áreas verdes y obras de urbanización privadas, en una superficie de 3,4 ha, ubicada en el sector Fundo Laguna Redonda, comuna de Concepción, Región del Biobío, al interior de un uso de suelo definido como habitacional de expansión, por el Plan Regulador Comunal de Concepción. Cada condominio construirá la vialidad interna y materializaran la calle del Plan Regulador Comunal denominada “Humedal Tucapel Bajo – Paicaví” que permite dividir la zona habitacional del Humedal Paicaví, garantizando el acceso público y libre al entorno natural.</a:t>
            </a:r>
            <a:endParaRPr lang="es-CL" sz="16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en 3">
            <a:extLst>
              <a:ext uri="{FF2B5EF4-FFF2-40B4-BE49-F238E27FC236}">
                <a16:creationId xmlns:a16="http://schemas.microsoft.com/office/drawing/2014/main" id="{75FEBDDE-9ED3-07EC-0121-485C4A9FDBAF}"/>
              </a:ext>
            </a:extLst>
          </p:cNvPr>
          <p:cNvPicPr>
            <a:picLocks noChangeAspect="1"/>
          </p:cNvPicPr>
          <p:nvPr/>
        </p:nvPicPr>
        <p:blipFill>
          <a:blip r:embed="rId3"/>
          <a:stretch>
            <a:fillRect/>
          </a:stretch>
        </p:blipFill>
        <p:spPr>
          <a:xfrm>
            <a:off x="160514" y="2672821"/>
            <a:ext cx="5488724" cy="4028346"/>
          </a:xfrm>
          <a:prstGeom prst="rect">
            <a:avLst/>
          </a:prstGeom>
        </p:spPr>
      </p:pic>
    </p:spTree>
    <p:extLst>
      <p:ext uri="{BB962C8B-B14F-4D97-AF65-F5344CB8AC3E}">
        <p14:creationId xmlns:p14="http://schemas.microsoft.com/office/powerpoint/2010/main" val="1813350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p:nvPr/>
        </p:nvSpPr>
        <p:spPr>
          <a:xfrm>
            <a:off x="268200" y="300719"/>
            <a:ext cx="11619000"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MX" sz="2900" b="1" i="0" u="none" strike="noStrike" cap="none" dirty="0">
                <a:solidFill>
                  <a:srgbClr val="3B7FF2"/>
                </a:solidFill>
                <a:latin typeface="Century Gothic"/>
                <a:ea typeface="Century Gothic"/>
                <a:cs typeface="Century Gothic"/>
                <a:sym typeface="Century Gothic"/>
              </a:rPr>
              <a:t>CENTRO COMUNITARIO DE SALUD MENTAL</a:t>
            </a:r>
          </a:p>
          <a:p>
            <a:pPr marL="0" marR="0" lvl="0" indent="0" algn="l" rtl="0">
              <a:lnSpc>
                <a:spcPct val="100000"/>
              </a:lnSpc>
              <a:spcBef>
                <a:spcPts val="0"/>
              </a:spcBef>
              <a:spcAft>
                <a:spcPts val="0"/>
              </a:spcAft>
              <a:buClr>
                <a:srgbClr val="FFFFFF"/>
              </a:buClr>
              <a:buSzPts val="4000"/>
              <a:buFont typeface="Libre Franklin Medium"/>
              <a:buNone/>
            </a:pPr>
            <a:r>
              <a:rPr lang="es-ES" sz="2900" b="1" i="0" u="none" strike="noStrike" cap="none" dirty="0">
                <a:solidFill>
                  <a:srgbClr val="3B7FF2"/>
                </a:solidFill>
                <a:latin typeface="Century Gothic"/>
                <a:ea typeface="Century Gothic"/>
                <a:cs typeface="Century Gothic"/>
                <a:sym typeface="Century Gothic"/>
              </a:rPr>
              <a:t>(Comuna de Los Ángeles)</a:t>
            </a:r>
            <a:r>
              <a:rPr lang="es-ES" sz="2000" b="1" i="0" u="none" strike="noStrike" cap="none" dirty="0">
                <a:solidFill>
                  <a:schemeClr val="lt1"/>
                </a:solidFill>
                <a:latin typeface="Century Gothic"/>
                <a:ea typeface="Century Gothic"/>
                <a:cs typeface="Century Gothic"/>
                <a:sym typeface="Century Gothic"/>
              </a:rPr>
              <a:t>(San Pedro de  la Paz)</a:t>
            </a:r>
            <a:endParaRPr dirty="0"/>
          </a:p>
        </p:txBody>
      </p:sp>
      <p:sp>
        <p:nvSpPr>
          <p:cNvPr id="135" name="Google Shape;135;p10"/>
          <p:cNvSpPr txBox="1"/>
          <p:nvPr/>
        </p:nvSpPr>
        <p:spPr>
          <a:xfrm>
            <a:off x="7795895" y="6426476"/>
            <a:ext cx="416242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100" b="0" i="1" u="none" strike="noStrike" cap="none">
                <a:solidFill>
                  <a:srgbClr val="000000"/>
                </a:solidFill>
                <a:latin typeface="Arial"/>
                <a:ea typeface="Arial"/>
                <a:cs typeface="Arial"/>
                <a:sym typeface="Arial"/>
              </a:rPr>
              <a:t>Fuente: Unidad de Estudios CChC Concepción</a:t>
            </a:r>
            <a:endParaRPr sz="1100" b="0" i="1" u="none" strike="noStrike" cap="none">
              <a:solidFill>
                <a:srgbClr val="000000"/>
              </a:solidFill>
              <a:latin typeface="Arial"/>
              <a:ea typeface="Arial"/>
              <a:cs typeface="Arial"/>
              <a:sym typeface="Arial"/>
            </a:endParaRPr>
          </a:p>
        </p:txBody>
      </p:sp>
      <p:sp>
        <p:nvSpPr>
          <p:cNvPr id="136" name="Google Shape;136;p10"/>
          <p:cNvSpPr txBox="1"/>
          <p:nvPr/>
        </p:nvSpPr>
        <p:spPr>
          <a:xfrm>
            <a:off x="7590903" y="1473478"/>
            <a:ext cx="4010025" cy="1046410"/>
          </a:xfrm>
          <a:prstGeom prst="rect">
            <a:avLst/>
          </a:prstGeom>
          <a:noFill/>
          <a:ln>
            <a:noFill/>
          </a:ln>
        </p:spPr>
        <p:txBody>
          <a:bodyPr spcFirstLastPara="1" wrap="square" lIns="91425" tIns="91425" rIns="91425" bIns="91425" anchor="t" anchorCtr="0">
            <a:spAutoFit/>
          </a:bodyPr>
          <a:lstStyle/>
          <a:p>
            <a:pPr marL="133350" marR="0" lvl="0" indent="0" algn="just" rtl="0">
              <a:lnSpc>
                <a:spcPct val="100000"/>
              </a:lnSpc>
              <a:spcBef>
                <a:spcPts val="0"/>
              </a:spcBef>
              <a:spcAft>
                <a:spcPts val="0"/>
              </a:spcAft>
              <a:buNone/>
            </a:pPr>
            <a:r>
              <a:rPr lang="es-CL" sz="1400" b="0" i="0" u="none" strike="noStrike" cap="none" dirty="0">
                <a:solidFill>
                  <a:srgbClr val="434343"/>
                </a:solidFill>
                <a:latin typeface="Arial"/>
                <a:ea typeface="Arial"/>
                <a:cs typeface="Arial"/>
                <a:sym typeface="Arial"/>
              </a:rPr>
              <a:t>Nuevo centro de salud mental de 1574 m2 en la comuna de Los Ángeles. </a:t>
            </a:r>
            <a:r>
              <a:rPr lang="es-MX" dirty="0">
                <a:solidFill>
                  <a:srgbClr val="434343"/>
                </a:solidFill>
              </a:rPr>
              <a:t>P</a:t>
            </a:r>
            <a:r>
              <a:rPr lang="es-MX" sz="1400" b="0" i="0" u="none" strike="noStrike" cap="none" dirty="0">
                <a:solidFill>
                  <a:srgbClr val="434343"/>
                </a:solidFill>
                <a:latin typeface="Arial"/>
                <a:ea typeface="Arial"/>
                <a:cs typeface="Arial"/>
                <a:sym typeface="Arial"/>
              </a:rPr>
              <a:t>lazo de ejecución de 330 días.</a:t>
            </a:r>
            <a:endParaRPr sz="1400" b="0" i="0" u="none" strike="noStrike" cap="none" dirty="0">
              <a:solidFill>
                <a:srgbClr val="434343"/>
              </a:solidFill>
              <a:latin typeface="Arial"/>
              <a:ea typeface="Arial"/>
              <a:cs typeface="Arial"/>
              <a:sym typeface="Arial"/>
            </a:endParaRPr>
          </a:p>
          <a:p>
            <a:pPr marL="133350" marR="0" lvl="0" indent="0" algn="just" rtl="0">
              <a:lnSpc>
                <a:spcPct val="100000"/>
              </a:lnSpc>
              <a:spcBef>
                <a:spcPts val="0"/>
              </a:spcBef>
              <a:spcAft>
                <a:spcPts val="0"/>
              </a:spcAft>
              <a:buNone/>
            </a:pPr>
            <a:endParaRPr sz="1400" b="0" i="0" u="none" strike="noStrike" cap="none" dirty="0">
              <a:solidFill>
                <a:schemeClr val="lt1"/>
              </a:solidFill>
              <a:highlight>
                <a:srgbClr val="FF00FF"/>
              </a:highlight>
              <a:latin typeface="Arial"/>
              <a:ea typeface="Arial"/>
              <a:cs typeface="Arial"/>
              <a:sym typeface="Arial"/>
            </a:endParaRPr>
          </a:p>
        </p:txBody>
      </p:sp>
      <p:graphicFrame>
        <p:nvGraphicFramePr>
          <p:cNvPr id="137" name="Google Shape;137;p10"/>
          <p:cNvGraphicFramePr/>
          <p:nvPr>
            <p:extLst>
              <p:ext uri="{D42A27DB-BD31-4B8C-83A1-F6EECF244321}">
                <p14:modId xmlns:p14="http://schemas.microsoft.com/office/powerpoint/2010/main" val="3581856894"/>
              </p:ext>
            </p:extLst>
          </p:nvPr>
        </p:nvGraphicFramePr>
        <p:xfrm>
          <a:off x="339320" y="1476265"/>
          <a:ext cx="6994925" cy="1122680"/>
        </p:xfrm>
        <a:graphic>
          <a:graphicData uri="http://schemas.openxmlformats.org/drawingml/2006/table">
            <a:tbl>
              <a:tblPr>
                <a:noFill/>
                <a:tableStyleId>{CF536DA3-2205-40EC-BB1E-FEA6A23E0B00}</a:tableStyleId>
              </a:tblPr>
              <a:tblGrid>
                <a:gridCol w="2858950">
                  <a:extLst>
                    <a:ext uri="{9D8B030D-6E8A-4147-A177-3AD203B41FA5}">
                      <a16:colId xmlns:a16="http://schemas.microsoft.com/office/drawing/2014/main" val="20000"/>
                    </a:ext>
                  </a:extLst>
                </a:gridCol>
                <a:gridCol w="223675">
                  <a:extLst>
                    <a:ext uri="{9D8B030D-6E8A-4147-A177-3AD203B41FA5}">
                      <a16:colId xmlns:a16="http://schemas.microsoft.com/office/drawing/2014/main" val="20001"/>
                    </a:ext>
                  </a:extLst>
                </a:gridCol>
                <a:gridCol w="3912300">
                  <a:extLst>
                    <a:ext uri="{9D8B030D-6E8A-4147-A177-3AD203B41FA5}">
                      <a16:colId xmlns:a16="http://schemas.microsoft.com/office/drawing/2014/main" val="20002"/>
                    </a:ext>
                  </a:extLst>
                </a:gridCol>
              </a:tblGrid>
              <a:tr h="2147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M2 CONSTRUCCIÓN</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1574</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21030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FECHA PERMISO </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DICIEMBRE DE  2024</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MANDANTE</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MX" sz="1800" b="0" i="0" u="none" strike="noStrike" cap="none" dirty="0">
                          <a:solidFill>
                            <a:srgbClr val="000000"/>
                          </a:solidFill>
                          <a:latin typeface="Calibri"/>
                          <a:ea typeface="Calibri"/>
                          <a:cs typeface="Calibri"/>
                          <a:sym typeface="Calibri"/>
                        </a:rPr>
                        <a:t>SERVICIO DE SALUD BIO </a:t>
                      </a:r>
                      <a:r>
                        <a:rPr lang="es-MX" sz="1800" b="0" i="0" u="none" strike="noStrike" cap="none" dirty="0" err="1">
                          <a:solidFill>
                            <a:srgbClr val="000000"/>
                          </a:solidFill>
                          <a:latin typeface="Calibri"/>
                          <a:ea typeface="Calibri"/>
                          <a:cs typeface="Calibri"/>
                          <a:sym typeface="Calibri"/>
                        </a:rPr>
                        <a:t>BIO</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ARQUITECTO</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FERNANDO REYMAN LLANOS</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 name="Imagen 4">
            <a:extLst>
              <a:ext uri="{FF2B5EF4-FFF2-40B4-BE49-F238E27FC236}">
                <a16:creationId xmlns:a16="http://schemas.microsoft.com/office/drawing/2014/main" id="{E673186D-75DA-15FA-BADF-BA0E08588455}"/>
              </a:ext>
            </a:extLst>
          </p:cNvPr>
          <p:cNvPicPr>
            <a:picLocks noChangeAspect="1"/>
          </p:cNvPicPr>
          <p:nvPr/>
        </p:nvPicPr>
        <p:blipFill>
          <a:blip r:embed="rId3"/>
          <a:stretch>
            <a:fillRect/>
          </a:stretch>
        </p:blipFill>
        <p:spPr>
          <a:xfrm>
            <a:off x="339320" y="2865673"/>
            <a:ext cx="3794269" cy="3296109"/>
          </a:xfrm>
          <a:prstGeom prst="rect">
            <a:avLst/>
          </a:prstGeom>
        </p:spPr>
      </p:pic>
      <p:pic>
        <p:nvPicPr>
          <p:cNvPr id="7" name="Imagen 6">
            <a:extLst>
              <a:ext uri="{FF2B5EF4-FFF2-40B4-BE49-F238E27FC236}">
                <a16:creationId xmlns:a16="http://schemas.microsoft.com/office/drawing/2014/main" id="{85B36B8D-8BFF-0401-C793-6D826AAB625D}"/>
              </a:ext>
            </a:extLst>
          </p:cNvPr>
          <p:cNvPicPr>
            <a:picLocks noChangeAspect="1"/>
          </p:cNvPicPr>
          <p:nvPr/>
        </p:nvPicPr>
        <p:blipFill>
          <a:blip r:embed="rId4"/>
          <a:stretch>
            <a:fillRect/>
          </a:stretch>
        </p:blipFill>
        <p:spPr>
          <a:xfrm>
            <a:off x="4475968" y="2865674"/>
            <a:ext cx="7124959" cy="32961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1"/>
          <p:cNvSpPr txBox="1"/>
          <p:nvPr/>
        </p:nvSpPr>
        <p:spPr>
          <a:xfrm>
            <a:off x="286500" y="183123"/>
            <a:ext cx="11619000" cy="9386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Libre Franklin Medium"/>
              <a:buNone/>
            </a:pPr>
            <a:r>
              <a:rPr lang="es-CL" sz="2900" b="1" i="0" u="none" strike="noStrike" cap="none" dirty="0">
                <a:solidFill>
                  <a:srgbClr val="3B7FF2"/>
                </a:solidFill>
                <a:latin typeface="Century Gothic"/>
                <a:ea typeface="Century Gothic"/>
                <a:cs typeface="Century Gothic"/>
                <a:sym typeface="Century Gothic"/>
              </a:rPr>
              <a:t>Edificio DS19 Inmobiliaria Contigo</a:t>
            </a:r>
            <a:endParaRPr dirty="0"/>
          </a:p>
          <a:p>
            <a:pPr marL="0" marR="0" lvl="0" indent="0" algn="l" rtl="0">
              <a:lnSpc>
                <a:spcPct val="100000"/>
              </a:lnSpc>
              <a:spcBef>
                <a:spcPts val="0"/>
              </a:spcBef>
              <a:spcAft>
                <a:spcPts val="0"/>
              </a:spcAft>
              <a:buClr>
                <a:srgbClr val="FFFFFF"/>
              </a:buClr>
              <a:buSzPts val="4000"/>
              <a:buFont typeface="Libre Franklin Medium"/>
              <a:buNone/>
            </a:pPr>
            <a:r>
              <a:rPr lang="es-ES" sz="2600" b="1" i="0" u="none" strike="noStrike" cap="none" dirty="0">
                <a:solidFill>
                  <a:srgbClr val="3B7FF2"/>
                </a:solidFill>
                <a:latin typeface="Century Gothic"/>
                <a:ea typeface="Century Gothic"/>
                <a:cs typeface="Century Gothic"/>
                <a:sym typeface="Century Gothic"/>
              </a:rPr>
              <a:t>(Comuna de </a:t>
            </a:r>
            <a:r>
              <a:rPr lang="es-ES" sz="2600" b="1" dirty="0">
                <a:solidFill>
                  <a:srgbClr val="3B7FF2"/>
                </a:solidFill>
                <a:latin typeface="Century Gothic"/>
                <a:ea typeface="Century Gothic"/>
                <a:cs typeface="Century Gothic"/>
                <a:sym typeface="Century Gothic"/>
              </a:rPr>
              <a:t>Concepción</a:t>
            </a:r>
            <a:r>
              <a:rPr lang="es-ES" sz="2600" b="1" i="0" u="none" strike="noStrike" cap="none" dirty="0">
                <a:solidFill>
                  <a:srgbClr val="3B7FF2"/>
                </a:solidFill>
                <a:latin typeface="Century Gothic"/>
                <a:ea typeface="Century Gothic"/>
                <a:cs typeface="Century Gothic"/>
                <a:sym typeface="Century Gothic"/>
              </a:rPr>
              <a:t>)</a:t>
            </a:r>
            <a:endParaRPr dirty="0"/>
          </a:p>
        </p:txBody>
      </p:sp>
      <p:sp>
        <p:nvSpPr>
          <p:cNvPr id="145" name="Google Shape;145;p11"/>
          <p:cNvSpPr txBox="1"/>
          <p:nvPr/>
        </p:nvSpPr>
        <p:spPr>
          <a:xfrm>
            <a:off x="6381751" y="6426476"/>
            <a:ext cx="5576570"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s-ES" sz="1100" b="0" i="1" u="none" strike="noStrike" cap="none">
                <a:solidFill>
                  <a:srgbClr val="000000"/>
                </a:solidFill>
                <a:latin typeface="Arial"/>
                <a:ea typeface="Arial"/>
                <a:cs typeface="Arial"/>
                <a:sym typeface="Arial"/>
              </a:rPr>
              <a:t>Fuente: Unidad de Estudios CChC Concepción</a:t>
            </a:r>
            <a:endParaRPr sz="1100" b="0" i="1" u="none" strike="noStrike" cap="none">
              <a:solidFill>
                <a:srgbClr val="000000"/>
              </a:solidFill>
              <a:latin typeface="Arial"/>
              <a:ea typeface="Arial"/>
              <a:cs typeface="Arial"/>
              <a:sym typeface="Arial"/>
            </a:endParaRPr>
          </a:p>
        </p:txBody>
      </p:sp>
      <p:sp>
        <p:nvSpPr>
          <p:cNvPr id="146" name="Google Shape;146;p11"/>
          <p:cNvSpPr txBox="1"/>
          <p:nvPr/>
        </p:nvSpPr>
        <p:spPr>
          <a:xfrm>
            <a:off x="8745883" y="2750832"/>
            <a:ext cx="3159617" cy="830966"/>
          </a:xfrm>
          <a:prstGeom prst="rect">
            <a:avLst/>
          </a:prstGeom>
          <a:noFill/>
          <a:ln>
            <a:noFill/>
          </a:ln>
        </p:spPr>
        <p:txBody>
          <a:bodyPr spcFirstLastPara="1" wrap="square" lIns="91425" tIns="91425" rIns="91425" bIns="91425" anchor="t" anchorCtr="0">
            <a:spAutoFit/>
          </a:bodyPr>
          <a:lstStyle/>
          <a:p>
            <a:pPr marL="133350" marR="0" lvl="0" indent="0" algn="just" rtl="0">
              <a:lnSpc>
                <a:spcPct val="100000"/>
              </a:lnSpc>
              <a:spcBef>
                <a:spcPts val="0"/>
              </a:spcBef>
              <a:spcAft>
                <a:spcPts val="0"/>
              </a:spcAft>
              <a:buNone/>
            </a:pPr>
            <a:r>
              <a:rPr lang="es-ES" dirty="0">
                <a:solidFill>
                  <a:srgbClr val="434343"/>
                </a:solidFill>
              </a:rPr>
              <a:t>2 edificios de 15 pisos, con 194 departamentos en el marco de proyectos seleccionados DS19.</a:t>
            </a:r>
            <a:endParaRPr dirty="0"/>
          </a:p>
        </p:txBody>
      </p:sp>
      <p:graphicFrame>
        <p:nvGraphicFramePr>
          <p:cNvPr id="147" name="Google Shape;147;p11"/>
          <p:cNvGraphicFramePr/>
          <p:nvPr>
            <p:extLst>
              <p:ext uri="{D42A27DB-BD31-4B8C-83A1-F6EECF244321}">
                <p14:modId xmlns:p14="http://schemas.microsoft.com/office/powerpoint/2010/main" val="3798455021"/>
              </p:ext>
            </p:extLst>
          </p:nvPr>
        </p:nvGraphicFramePr>
        <p:xfrm>
          <a:off x="339320" y="1628152"/>
          <a:ext cx="8164563" cy="1122680"/>
        </p:xfrm>
        <a:graphic>
          <a:graphicData uri="http://schemas.openxmlformats.org/drawingml/2006/table">
            <a:tbl>
              <a:tblPr>
                <a:noFill/>
                <a:tableStyleId>{CF536DA3-2205-40EC-BB1E-FEA6A23E0B00}</a:tableStyleId>
              </a:tblPr>
              <a:tblGrid>
                <a:gridCol w="3520426">
                  <a:extLst>
                    <a:ext uri="{9D8B030D-6E8A-4147-A177-3AD203B41FA5}">
                      <a16:colId xmlns:a16="http://schemas.microsoft.com/office/drawing/2014/main" val="20000"/>
                    </a:ext>
                  </a:extLst>
                </a:gridCol>
                <a:gridCol w="173635">
                  <a:extLst>
                    <a:ext uri="{9D8B030D-6E8A-4147-A177-3AD203B41FA5}">
                      <a16:colId xmlns:a16="http://schemas.microsoft.com/office/drawing/2014/main" val="20001"/>
                    </a:ext>
                  </a:extLst>
                </a:gridCol>
                <a:gridCol w="4470502">
                  <a:extLst>
                    <a:ext uri="{9D8B030D-6E8A-4147-A177-3AD203B41FA5}">
                      <a16:colId xmlns:a16="http://schemas.microsoft.com/office/drawing/2014/main" val="20002"/>
                    </a:ext>
                  </a:extLst>
                </a:gridCol>
              </a:tblGrid>
              <a:tr h="205725">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INVERSIÓN MM$</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14.500</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133350">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FECHA INGRESO CALIFICACIÓN</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27 NOVIEMBRE DE  2024</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MANDANTE</a:t>
                      </a:r>
                      <a:endParaRPr dirty="0"/>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it-IT" sz="1800" b="0" i="0" u="none" strike="noStrike" cap="none" dirty="0">
                          <a:solidFill>
                            <a:srgbClr val="000000"/>
                          </a:solidFill>
                          <a:latin typeface="Calibri"/>
                          <a:ea typeface="Calibri"/>
                          <a:cs typeface="Calibri"/>
                          <a:sym typeface="Calibri"/>
                        </a:rPr>
                        <a:t>INMOBILIARIA NUCLEO MACKENNA S.A</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133350">
                <a:tc>
                  <a:txBody>
                    <a:bodyPr/>
                    <a:lstStyle/>
                    <a:p>
                      <a:pPr marL="0" marR="0" lvl="0" indent="0" algn="l" rtl="0">
                        <a:lnSpc>
                          <a:spcPct val="100000"/>
                        </a:lnSpc>
                        <a:spcBef>
                          <a:spcPts val="0"/>
                        </a:spcBef>
                        <a:spcAft>
                          <a:spcPts val="0"/>
                        </a:spcAft>
                        <a:buNone/>
                      </a:pPr>
                      <a:r>
                        <a:rPr lang="es-ES" sz="1800" b="0" i="0" u="none" strike="noStrike" cap="none" dirty="0">
                          <a:solidFill>
                            <a:srgbClr val="000000"/>
                          </a:solidFill>
                          <a:latin typeface="Calibri"/>
                          <a:ea typeface="Calibri"/>
                          <a:cs typeface="Calibri"/>
                          <a:sym typeface="Calibri"/>
                        </a:rPr>
                        <a:t>ARQUITECTO</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800" b="0" i="0" u="none" strike="noStrike" cap="none">
                          <a:solidFill>
                            <a:srgbClr val="000000"/>
                          </a:solidFill>
                          <a:latin typeface="Calibri"/>
                          <a:ea typeface="Calibri"/>
                          <a:cs typeface="Calibri"/>
                          <a:sym typeface="Calibri"/>
                        </a:rPr>
                        <a:t>:</a:t>
                      </a:r>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s-CL" sz="1800" b="0" i="0" u="none" strike="noStrike" cap="none" dirty="0">
                          <a:solidFill>
                            <a:srgbClr val="000000"/>
                          </a:solidFill>
                          <a:latin typeface="Calibri"/>
                          <a:ea typeface="Calibri"/>
                          <a:cs typeface="Calibri"/>
                          <a:sym typeface="Calibri"/>
                        </a:rPr>
                        <a:t>MIGUEL ALEMPARTE LYON</a:t>
                      </a:r>
                      <a:endParaRPr sz="1800" b="0" i="0" u="none" strike="noStrike" cap="none" dirty="0">
                        <a:solidFill>
                          <a:srgbClr val="000000"/>
                        </a:solidFill>
                        <a:latin typeface="Calibri"/>
                        <a:ea typeface="Calibri"/>
                        <a:cs typeface="Calibri"/>
                        <a:sym typeface="Calibri"/>
                      </a:endParaRPr>
                    </a:p>
                  </a:txBody>
                  <a:tcPr marL="6350" marR="6350" marT="6350" marB="0" anchor="ctr">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5" name="Imagen 4">
            <a:extLst>
              <a:ext uri="{FF2B5EF4-FFF2-40B4-BE49-F238E27FC236}">
                <a16:creationId xmlns:a16="http://schemas.microsoft.com/office/drawing/2014/main" id="{E153F6C8-DAFA-5C7E-E852-7FFF5473D4F8}"/>
              </a:ext>
            </a:extLst>
          </p:cNvPr>
          <p:cNvPicPr>
            <a:picLocks noChangeAspect="1"/>
          </p:cNvPicPr>
          <p:nvPr/>
        </p:nvPicPr>
        <p:blipFill>
          <a:blip r:embed="rId3"/>
          <a:stretch>
            <a:fillRect/>
          </a:stretch>
        </p:blipFill>
        <p:spPr>
          <a:xfrm>
            <a:off x="286500" y="2858054"/>
            <a:ext cx="3934771" cy="3568422"/>
          </a:xfrm>
          <a:prstGeom prst="rect">
            <a:avLst/>
          </a:prstGeom>
        </p:spPr>
      </p:pic>
      <p:pic>
        <p:nvPicPr>
          <p:cNvPr id="7" name="Imagen 6">
            <a:extLst>
              <a:ext uri="{FF2B5EF4-FFF2-40B4-BE49-F238E27FC236}">
                <a16:creationId xmlns:a16="http://schemas.microsoft.com/office/drawing/2014/main" id="{2D432EAA-6C50-647F-73EB-8BC72E7161FB}"/>
              </a:ext>
            </a:extLst>
          </p:cNvPr>
          <p:cNvPicPr>
            <a:picLocks noChangeAspect="1"/>
          </p:cNvPicPr>
          <p:nvPr/>
        </p:nvPicPr>
        <p:blipFill>
          <a:blip r:embed="rId4"/>
          <a:stretch>
            <a:fillRect/>
          </a:stretch>
        </p:blipFill>
        <p:spPr>
          <a:xfrm>
            <a:off x="4569112" y="2858054"/>
            <a:ext cx="3934771" cy="341562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1183</Words>
  <Application>Microsoft Office PowerPoint</Application>
  <PresentationFormat>Panorámica</PresentationFormat>
  <Paragraphs>201</Paragraphs>
  <Slides>10</Slides>
  <Notes>10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Libre Franklin Medium</vt:lpstr>
      <vt:lpstr>Arial</vt:lpstr>
      <vt:lpstr>Calibri</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Patricia Escobar</dc:creator>
  <cp:lastModifiedBy>diego poblete benavente</cp:lastModifiedBy>
  <cp:revision>1</cp:revision>
  <dcterms:created xsi:type="dcterms:W3CDTF">2022-01-14T20:13:29Z</dcterms:created>
  <dcterms:modified xsi:type="dcterms:W3CDTF">2025-01-20T00:51:37Z</dcterms:modified>
</cp:coreProperties>
</file>